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7"/>
  </p:notesMasterIdLst>
  <p:handoutMasterIdLst>
    <p:handoutMasterId r:id="rId28"/>
  </p:handoutMasterIdLst>
  <p:sldIdLst>
    <p:sldId id="730" r:id="rId4"/>
    <p:sldId id="2293" r:id="rId5"/>
    <p:sldId id="2161" r:id="rId6"/>
    <p:sldId id="2327" r:id="rId8"/>
    <p:sldId id="2134" r:id="rId9"/>
    <p:sldId id="2202" r:id="rId10"/>
    <p:sldId id="2204" r:id="rId11"/>
    <p:sldId id="2205" r:id="rId12"/>
    <p:sldId id="2234" r:id="rId13"/>
    <p:sldId id="2236" r:id="rId14"/>
    <p:sldId id="2348" r:id="rId15"/>
    <p:sldId id="2261" r:id="rId16"/>
    <p:sldId id="2262" r:id="rId17"/>
    <p:sldId id="2263" r:id="rId18"/>
    <p:sldId id="2264" r:id="rId19"/>
    <p:sldId id="2286" r:id="rId20"/>
    <p:sldId id="2288" r:id="rId21"/>
    <p:sldId id="2289" r:id="rId22"/>
    <p:sldId id="2291" r:id="rId23"/>
    <p:sldId id="2290" r:id="rId24"/>
    <p:sldId id="2292" r:id="rId25"/>
    <p:sldId id="2345" r:id="rId26"/>
    <p:sldId id="2347" r:id="rId27"/>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971a6958-b08b-4c9e-a346-6a4a52f706dc}">
          <p14:sldIdLst>
            <p14:sldId id="730"/>
            <p14:sldId id="2293"/>
            <p14:sldId id="2161"/>
          </p14:sldIdLst>
        </p14:section>
        <p14:section name="无标题节" id="{10dfbaae-3bac-423d-8732-8c581d5a461f}">
          <p14:sldIdLst>
            <p14:sldId id="2327"/>
            <p14:sldId id="2134"/>
            <p14:sldId id="2204"/>
            <p14:sldId id="2288"/>
            <p14:sldId id="2289"/>
            <p14:sldId id="2290"/>
            <p14:sldId id="2292"/>
            <p14:sldId id="2345"/>
            <p14:sldId id="2291"/>
            <p14:sldId id="2347"/>
            <p14:sldId id="2234"/>
            <p14:sldId id="2202"/>
            <p14:sldId id="2205"/>
            <p14:sldId id="2261"/>
            <p14:sldId id="2236"/>
            <p14:sldId id="2348"/>
            <p14:sldId id="2262"/>
            <p14:sldId id="2286"/>
            <p14:sldId id="2263"/>
            <p14:sldId id="2264"/>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齐昕" initials="齐" lastIdx="4" clrIdx="0"/>
  <p:cmAuthor id="2" name="李新" initials="李"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8E1"/>
    <a:srgbClr val="FFFFFF"/>
    <a:srgbClr val="5B9BD5"/>
    <a:srgbClr val="FDBB64"/>
    <a:srgbClr val="B38447"/>
    <a:srgbClr val="F5F6DF"/>
    <a:srgbClr val="0070C0"/>
    <a:srgbClr val="E9EDF4"/>
    <a:srgbClr val="D0D8E8"/>
    <a:srgbClr val="0048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p:cViewPr varScale="1">
        <p:scale>
          <a:sx n="153" d="100"/>
          <a:sy n="153" d="100"/>
        </p:scale>
        <p:origin x="450" y="138"/>
      </p:cViewPr>
      <p:guideLst>
        <p:guide orient="horz" pos="1561"/>
        <p:guide pos="2880"/>
      </p:guideLst>
    </p:cSldViewPr>
  </p:slideViewPr>
  <p:notesTextViewPr>
    <p:cViewPr>
      <p:scale>
        <a:sx n="1" d="1"/>
        <a:sy n="1" d="1"/>
      </p:scale>
      <p:origin x="0" y="0"/>
    </p:cViewPr>
  </p:notesTextViewPr>
  <p:sorterViewPr>
    <p:cViewPr>
      <p:scale>
        <a:sx n="100" d="100"/>
        <a:sy n="100" d="100"/>
      </p:scale>
      <p:origin x="0" y="-2922"/>
    </p:cViewPr>
  </p:sorter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2" Type="http://schemas.openxmlformats.org/officeDocument/2006/relationships/commentAuthors" Target="commentAuthors.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AA0BA9-080B-4E6A-B544-43B8A47C753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79CCD3E-D3A8-4808-B6FA-04B0833CD1A7}"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6305" name="幻灯片图像占位符 1"/>
          <p:cNvSpPr>
            <a:spLocks noGrp="1" noRot="1" noChangeAspect="1"/>
          </p:cNvSpPr>
          <p:nvPr>
            <p:ph type="sldImg"/>
          </p:nvPr>
        </p:nvSpPr>
        <p:spPr/>
        <p:txBody>
          <a:bodyPr/>
          <a:p>
            <a:endParaRPr lang="zh-CN" altLang="en-US"/>
          </a:p>
        </p:txBody>
      </p:sp>
      <p:sp>
        <p:nvSpPr>
          <p:cNvPr id="226306" name="备注占位符 2"/>
          <p:cNvSpPr>
            <a:spLocks noGrp="1"/>
          </p:cNvSpPr>
          <p:nvPr>
            <p:ph type="body"/>
          </p:nvPr>
        </p:nvSpPr>
        <p:spPr/>
        <p:txBody>
          <a:bodyPr lIns="91440" tIns="45720" rIns="91440" bIns="45720" anchor="t"/>
          <a:p>
            <a:pPr lvl="0"/>
            <a:endParaRPr lang="zh-CN" altLang="en-US"/>
          </a:p>
        </p:txBody>
      </p:sp>
      <p:sp>
        <p:nvSpPr>
          <p:cNvPr id="226307" name="灯片编号占位符 3"/>
          <p:cNvSpPr>
            <a:spLocks noGrp="1"/>
          </p:cNvSpPr>
          <p:nvPr>
            <p:ph type="sldNum" sz="quarter"/>
          </p:nvPr>
        </p:nvSpPr>
        <p:spPr>
          <a:xfrm>
            <a:off x="3884613" y="8685213"/>
            <a:ext cx="2971800" cy="458787"/>
          </a:xfrm>
          <a:prstGeom prst="rect">
            <a:avLst/>
          </a:prstGeom>
          <a:noFill/>
          <a:ln w="9525">
            <a:noFill/>
            <a:miter/>
          </a:ln>
        </p:spPr>
        <p:txBody>
          <a:bodyPr vert="horz" lIns="91440" tIns="45720" rIns="91440" bIns="45720" anchor="b"/>
          <a:p>
            <a:pPr lvl="0" indent="0" algn="r"/>
            <a:fld id="{9A0DB2DC-4C9A-4742-B13C-FB6460FD3503}" type="slidenum">
              <a:rPr lang="zh-CN" altLang="en-US" sz="1200"/>
            </a:fld>
            <a:endParaRPr lang="zh-CN" altLang="en-US"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6305" name="幻灯片图像占位符 1"/>
          <p:cNvSpPr>
            <a:spLocks noGrp="1" noRot="1" noChangeAspect="1"/>
          </p:cNvSpPr>
          <p:nvPr>
            <p:ph type="sldImg"/>
          </p:nvPr>
        </p:nvSpPr>
        <p:spPr/>
        <p:txBody>
          <a:bodyPr/>
          <a:p>
            <a:endParaRPr lang="zh-CN" altLang="en-US"/>
          </a:p>
        </p:txBody>
      </p:sp>
      <p:sp>
        <p:nvSpPr>
          <p:cNvPr id="226306" name="备注占位符 2"/>
          <p:cNvSpPr>
            <a:spLocks noGrp="1"/>
          </p:cNvSpPr>
          <p:nvPr>
            <p:ph type="body"/>
          </p:nvPr>
        </p:nvSpPr>
        <p:spPr/>
        <p:txBody>
          <a:bodyPr lIns="91440" tIns="45720" rIns="91440" bIns="45720" anchor="t"/>
          <a:p>
            <a:pPr lvl="0"/>
            <a:endParaRPr lang="zh-CN" altLang="en-US"/>
          </a:p>
        </p:txBody>
      </p:sp>
      <p:sp>
        <p:nvSpPr>
          <p:cNvPr id="226307" name="灯片编号占位符 3"/>
          <p:cNvSpPr>
            <a:spLocks noGrp="1"/>
          </p:cNvSpPr>
          <p:nvPr>
            <p:ph type="sldNum" sz="quarter"/>
          </p:nvPr>
        </p:nvSpPr>
        <p:spPr>
          <a:xfrm>
            <a:off x="3884613" y="8685213"/>
            <a:ext cx="2971800" cy="458787"/>
          </a:xfrm>
          <a:prstGeom prst="rect">
            <a:avLst/>
          </a:prstGeom>
          <a:noFill/>
          <a:ln w="9525">
            <a:noFill/>
            <a:miter/>
          </a:ln>
        </p:spPr>
        <p:txBody>
          <a:bodyPr vert="horz" lIns="91440" tIns="45720" rIns="91440" bIns="45720" anchor="b"/>
          <a:p>
            <a:pPr lvl="0" indent="0" algn="r"/>
            <a:fld id="{9A0DB2DC-4C9A-4742-B13C-FB6460FD3503}" type="slidenum">
              <a:rPr lang="zh-CN" altLang="en-US" sz="1200"/>
            </a:fld>
            <a:endParaRPr lang="zh-CN"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6305" name="幻灯片图像占位符 1"/>
          <p:cNvSpPr>
            <a:spLocks noGrp="1" noRot="1" noChangeAspect="1"/>
          </p:cNvSpPr>
          <p:nvPr>
            <p:ph type="sldImg"/>
          </p:nvPr>
        </p:nvSpPr>
        <p:spPr/>
        <p:txBody>
          <a:bodyPr/>
          <a:p>
            <a:endParaRPr lang="zh-CN" altLang="en-US"/>
          </a:p>
        </p:txBody>
      </p:sp>
      <p:sp>
        <p:nvSpPr>
          <p:cNvPr id="226306" name="备注占位符 2"/>
          <p:cNvSpPr>
            <a:spLocks noGrp="1"/>
          </p:cNvSpPr>
          <p:nvPr>
            <p:ph type="body"/>
          </p:nvPr>
        </p:nvSpPr>
        <p:spPr/>
        <p:txBody>
          <a:bodyPr lIns="91440" tIns="45720" rIns="91440" bIns="45720" anchor="t"/>
          <a:p>
            <a:pPr lvl="0"/>
            <a:endParaRPr lang="zh-CN" altLang="en-US"/>
          </a:p>
        </p:txBody>
      </p:sp>
      <p:sp>
        <p:nvSpPr>
          <p:cNvPr id="226307" name="灯片编号占位符 3"/>
          <p:cNvSpPr>
            <a:spLocks noGrp="1"/>
          </p:cNvSpPr>
          <p:nvPr>
            <p:ph type="sldNum" sz="quarter"/>
          </p:nvPr>
        </p:nvSpPr>
        <p:spPr>
          <a:xfrm>
            <a:off x="3884613" y="8685213"/>
            <a:ext cx="2971800" cy="458787"/>
          </a:xfrm>
          <a:prstGeom prst="rect">
            <a:avLst/>
          </a:prstGeom>
          <a:noFill/>
          <a:ln w="9525">
            <a:noFill/>
            <a:miter/>
          </a:ln>
        </p:spPr>
        <p:txBody>
          <a:bodyPr vert="horz" lIns="91440" tIns="45720" rIns="91440" bIns="45720" anchor="b"/>
          <a:p>
            <a:pPr lvl="0" indent="0" algn="r"/>
            <a:fld id="{9A0DB2DC-4C9A-4742-B13C-FB6460FD3503}" type="slidenum">
              <a:rPr lang="zh-CN" altLang="en-US" sz="1200"/>
            </a:fld>
            <a:endParaRPr lang="zh-CN"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6305" name="幻灯片图像占位符 1"/>
          <p:cNvSpPr>
            <a:spLocks noGrp="1" noRot="1" noChangeAspect="1"/>
          </p:cNvSpPr>
          <p:nvPr>
            <p:ph type="sldImg"/>
          </p:nvPr>
        </p:nvSpPr>
        <p:spPr/>
        <p:txBody>
          <a:bodyPr/>
          <a:p>
            <a:endParaRPr lang="zh-CN" altLang="en-US"/>
          </a:p>
        </p:txBody>
      </p:sp>
      <p:sp>
        <p:nvSpPr>
          <p:cNvPr id="226306" name="备注占位符 2"/>
          <p:cNvSpPr>
            <a:spLocks noGrp="1"/>
          </p:cNvSpPr>
          <p:nvPr>
            <p:ph type="body"/>
          </p:nvPr>
        </p:nvSpPr>
        <p:spPr/>
        <p:txBody>
          <a:bodyPr lIns="91440" tIns="45720" rIns="91440" bIns="45720" anchor="t"/>
          <a:p>
            <a:pPr lvl="0"/>
            <a:endParaRPr lang="zh-CN" altLang="en-US"/>
          </a:p>
        </p:txBody>
      </p:sp>
      <p:sp>
        <p:nvSpPr>
          <p:cNvPr id="226307" name="灯片编号占位符 3"/>
          <p:cNvSpPr>
            <a:spLocks noGrp="1"/>
          </p:cNvSpPr>
          <p:nvPr>
            <p:ph type="sldNum" sz="quarter"/>
          </p:nvPr>
        </p:nvSpPr>
        <p:spPr>
          <a:xfrm>
            <a:off x="3884613" y="8685213"/>
            <a:ext cx="2971800" cy="458787"/>
          </a:xfrm>
          <a:prstGeom prst="rect">
            <a:avLst/>
          </a:prstGeom>
          <a:noFill/>
          <a:ln w="9525">
            <a:noFill/>
            <a:miter/>
          </a:ln>
        </p:spPr>
        <p:txBody>
          <a:bodyPr vert="horz" lIns="91440" tIns="45720" rIns="91440" bIns="45720" anchor="b"/>
          <a:p>
            <a:pPr lvl="0" indent="0" algn="r"/>
            <a:fld id="{9A0DB2DC-4C9A-4742-B13C-FB6460FD3503}" type="slidenum">
              <a:rPr lang="zh-CN" altLang="en-US" sz="1200"/>
            </a:fld>
            <a:endParaRPr lang="zh-CN"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6305" name="幻灯片图像占位符 1"/>
          <p:cNvSpPr>
            <a:spLocks noGrp="1" noRot="1" noChangeAspect="1"/>
          </p:cNvSpPr>
          <p:nvPr>
            <p:ph type="sldImg"/>
          </p:nvPr>
        </p:nvSpPr>
        <p:spPr/>
        <p:txBody>
          <a:bodyPr/>
          <a:p>
            <a:endParaRPr lang="zh-CN" altLang="en-US"/>
          </a:p>
        </p:txBody>
      </p:sp>
      <p:sp>
        <p:nvSpPr>
          <p:cNvPr id="226306" name="备注占位符 2"/>
          <p:cNvSpPr>
            <a:spLocks noGrp="1"/>
          </p:cNvSpPr>
          <p:nvPr>
            <p:ph type="body"/>
          </p:nvPr>
        </p:nvSpPr>
        <p:spPr/>
        <p:txBody>
          <a:bodyPr lIns="91440" tIns="45720" rIns="91440" bIns="45720" anchor="t"/>
          <a:p>
            <a:pPr lvl="0"/>
            <a:endParaRPr lang="zh-CN" altLang="en-US"/>
          </a:p>
        </p:txBody>
      </p:sp>
      <p:sp>
        <p:nvSpPr>
          <p:cNvPr id="226307" name="灯片编号占位符 3"/>
          <p:cNvSpPr>
            <a:spLocks noGrp="1"/>
          </p:cNvSpPr>
          <p:nvPr>
            <p:ph type="sldNum" sz="quarter"/>
          </p:nvPr>
        </p:nvSpPr>
        <p:spPr>
          <a:xfrm>
            <a:off x="3884613" y="8685213"/>
            <a:ext cx="2971800" cy="458787"/>
          </a:xfrm>
          <a:prstGeom prst="rect">
            <a:avLst/>
          </a:prstGeom>
          <a:noFill/>
          <a:ln w="9525">
            <a:noFill/>
            <a:miter/>
          </a:ln>
        </p:spPr>
        <p:txBody>
          <a:bodyPr vert="horz" lIns="91440" tIns="45720" rIns="91440" bIns="45720" anchor="b"/>
          <a:p>
            <a:pPr lvl="0" indent="0" algn="r"/>
            <a:fld id="{9A0DB2DC-4C9A-4742-B13C-FB6460FD3503}" type="slidenum">
              <a:rPr lang="zh-CN" altLang="en-US" sz="1200"/>
            </a:fld>
            <a:endParaRPr lang="zh-CN"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6305" name="幻灯片图像占位符 1"/>
          <p:cNvSpPr>
            <a:spLocks noGrp="1" noRot="1" noChangeAspect="1"/>
          </p:cNvSpPr>
          <p:nvPr>
            <p:ph type="sldImg"/>
          </p:nvPr>
        </p:nvSpPr>
        <p:spPr/>
        <p:txBody>
          <a:bodyPr/>
          <a:p>
            <a:endParaRPr lang="zh-CN" altLang="en-US"/>
          </a:p>
        </p:txBody>
      </p:sp>
      <p:sp>
        <p:nvSpPr>
          <p:cNvPr id="226306" name="备注占位符 2"/>
          <p:cNvSpPr>
            <a:spLocks noGrp="1"/>
          </p:cNvSpPr>
          <p:nvPr>
            <p:ph type="body"/>
          </p:nvPr>
        </p:nvSpPr>
        <p:spPr/>
        <p:txBody>
          <a:bodyPr lIns="91440" tIns="45720" rIns="91440" bIns="45720" anchor="t"/>
          <a:p>
            <a:pPr lvl="0"/>
            <a:endParaRPr lang="zh-CN" altLang="en-US"/>
          </a:p>
        </p:txBody>
      </p:sp>
      <p:sp>
        <p:nvSpPr>
          <p:cNvPr id="226307" name="灯片编号占位符 3"/>
          <p:cNvSpPr>
            <a:spLocks noGrp="1"/>
          </p:cNvSpPr>
          <p:nvPr>
            <p:ph type="sldNum" sz="quarter"/>
          </p:nvPr>
        </p:nvSpPr>
        <p:spPr>
          <a:xfrm>
            <a:off x="3884613" y="8685213"/>
            <a:ext cx="2971800" cy="458787"/>
          </a:xfrm>
          <a:prstGeom prst="rect">
            <a:avLst/>
          </a:prstGeom>
          <a:noFill/>
          <a:ln w="9525">
            <a:noFill/>
            <a:miter/>
          </a:ln>
        </p:spPr>
        <p:txBody>
          <a:bodyPr vert="horz" lIns="91440" tIns="45720" rIns="91440" bIns="45720" anchor="b"/>
          <a:p>
            <a:pPr lvl="0" indent="0" algn="r"/>
            <a:fld id="{9A0DB2DC-4C9A-4742-B13C-FB6460FD3503}" type="slidenum">
              <a:rPr lang="zh-CN" altLang="en-US" sz="1200"/>
            </a:fld>
            <a:endParaRPr lang="zh-CN"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6305" name="幻灯片图像占位符 1"/>
          <p:cNvSpPr>
            <a:spLocks noGrp="1" noRot="1" noChangeAspect="1"/>
          </p:cNvSpPr>
          <p:nvPr>
            <p:ph type="sldImg"/>
          </p:nvPr>
        </p:nvSpPr>
        <p:spPr/>
        <p:txBody>
          <a:bodyPr/>
          <a:p>
            <a:endParaRPr lang="zh-CN" altLang="en-US"/>
          </a:p>
        </p:txBody>
      </p:sp>
      <p:sp>
        <p:nvSpPr>
          <p:cNvPr id="226306" name="备注占位符 2"/>
          <p:cNvSpPr>
            <a:spLocks noGrp="1"/>
          </p:cNvSpPr>
          <p:nvPr>
            <p:ph type="body"/>
          </p:nvPr>
        </p:nvSpPr>
        <p:spPr/>
        <p:txBody>
          <a:bodyPr lIns="91440" tIns="45720" rIns="91440" bIns="45720" anchor="t"/>
          <a:p>
            <a:pPr lvl="0"/>
            <a:endParaRPr lang="zh-CN" altLang="en-US"/>
          </a:p>
        </p:txBody>
      </p:sp>
      <p:sp>
        <p:nvSpPr>
          <p:cNvPr id="226307" name="灯片编号占位符 3"/>
          <p:cNvSpPr>
            <a:spLocks noGrp="1"/>
          </p:cNvSpPr>
          <p:nvPr>
            <p:ph type="sldNum" sz="quarter"/>
          </p:nvPr>
        </p:nvSpPr>
        <p:spPr>
          <a:xfrm>
            <a:off x="3884613" y="8685213"/>
            <a:ext cx="2971800" cy="458787"/>
          </a:xfrm>
          <a:prstGeom prst="rect">
            <a:avLst/>
          </a:prstGeom>
          <a:noFill/>
          <a:ln w="9525">
            <a:noFill/>
            <a:miter/>
          </a:ln>
        </p:spPr>
        <p:txBody>
          <a:bodyPr vert="horz" lIns="91440" tIns="45720" rIns="91440" bIns="45720" anchor="b"/>
          <a:p>
            <a:pPr lvl="0" indent="0" algn="r"/>
            <a:fld id="{9A0DB2DC-4C9A-4742-B13C-FB6460FD3503}" type="slidenum">
              <a:rPr lang="zh-CN" altLang="en-US" sz="1200"/>
            </a:fld>
            <a:endParaRPr lang="zh-CN"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6305" name="幻灯片图像占位符 1"/>
          <p:cNvSpPr>
            <a:spLocks noGrp="1" noRot="1" noChangeAspect="1"/>
          </p:cNvSpPr>
          <p:nvPr>
            <p:ph type="sldImg"/>
          </p:nvPr>
        </p:nvSpPr>
        <p:spPr/>
        <p:txBody>
          <a:bodyPr/>
          <a:p>
            <a:endParaRPr lang="zh-CN" altLang="en-US"/>
          </a:p>
        </p:txBody>
      </p:sp>
      <p:sp>
        <p:nvSpPr>
          <p:cNvPr id="226306" name="备注占位符 2"/>
          <p:cNvSpPr>
            <a:spLocks noGrp="1"/>
          </p:cNvSpPr>
          <p:nvPr>
            <p:ph type="body"/>
          </p:nvPr>
        </p:nvSpPr>
        <p:spPr/>
        <p:txBody>
          <a:bodyPr lIns="91440" tIns="45720" rIns="91440" bIns="45720" anchor="t"/>
          <a:p>
            <a:pPr lvl="0"/>
            <a:endParaRPr lang="zh-CN" altLang="en-US"/>
          </a:p>
        </p:txBody>
      </p:sp>
      <p:sp>
        <p:nvSpPr>
          <p:cNvPr id="226307" name="灯片编号占位符 3"/>
          <p:cNvSpPr>
            <a:spLocks noGrp="1"/>
          </p:cNvSpPr>
          <p:nvPr>
            <p:ph type="sldNum" sz="quarter"/>
          </p:nvPr>
        </p:nvSpPr>
        <p:spPr>
          <a:xfrm>
            <a:off x="3884613" y="8685213"/>
            <a:ext cx="2971800" cy="458787"/>
          </a:xfrm>
          <a:prstGeom prst="rect">
            <a:avLst/>
          </a:prstGeom>
          <a:noFill/>
          <a:ln w="9525">
            <a:noFill/>
            <a:miter/>
          </a:ln>
        </p:spPr>
        <p:txBody>
          <a:bodyPr vert="horz" lIns="91440" tIns="45720" rIns="91440" bIns="45720" anchor="b"/>
          <a:p>
            <a:pPr lvl="0" indent="0" algn="r"/>
            <a:fld id="{9A0DB2DC-4C9A-4742-B13C-FB6460FD3503}" type="slidenum">
              <a:rPr lang="zh-CN" altLang="en-US" sz="1200"/>
            </a:fld>
            <a:endParaRPr lang="zh-CN"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6305" name="幻灯片图像占位符 1"/>
          <p:cNvSpPr>
            <a:spLocks noGrp="1" noRot="1" noChangeAspect="1"/>
          </p:cNvSpPr>
          <p:nvPr>
            <p:ph type="sldImg"/>
          </p:nvPr>
        </p:nvSpPr>
        <p:spPr/>
        <p:txBody>
          <a:bodyPr/>
          <a:p>
            <a:endParaRPr lang="zh-CN" altLang="en-US"/>
          </a:p>
        </p:txBody>
      </p:sp>
      <p:sp>
        <p:nvSpPr>
          <p:cNvPr id="226306" name="备注占位符 2"/>
          <p:cNvSpPr>
            <a:spLocks noGrp="1"/>
          </p:cNvSpPr>
          <p:nvPr>
            <p:ph type="body"/>
          </p:nvPr>
        </p:nvSpPr>
        <p:spPr/>
        <p:txBody>
          <a:bodyPr lIns="91440" tIns="45720" rIns="91440" bIns="45720" anchor="t"/>
          <a:p>
            <a:pPr lvl="0"/>
            <a:endParaRPr lang="zh-CN" altLang="en-US"/>
          </a:p>
        </p:txBody>
      </p:sp>
      <p:sp>
        <p:nvSpPr>
          <p:cNvPr id="226307" name="灯片编号占位符 3"/>
          <p:cNvSpPr>
            <a:spLocks noGrp="1"/>
          </p:cNvSpPr>
          <p:nvPr>
            <p:ph type="sldNum" sz="quarter"/>
          </p:nvPr>
        </p:nvSpPr>
        <p:spPr>
          <a:xfrm>
            <a:off x="3884613" y="8685213"/>
            <a:ext cx="2971800" cy="458787"/>
          </a:xfrm>
          <a:prstGeom prst="rect">
            <a:avLst/>
          </a:prstGeom>
          <a:noFill/>
          <a:ln w="9525">
            <a:noFill/>
            <a:miter/>
          </a:ln>
        </p:spPr>
        <p:txBody>
          <a:bodyPr vert="horz" lIns="91440" tIns="45720" rIns="91440" bIns="45720" anchor="b"/>
          <a:p>
            <a:pPr lvl="0" indent="0" algn="r"/>
            <a:fld id="{9A0DB2DC-4C9A-4742-B13C-FB6460FD3503}" type="slidenum">
              <a:rPr lang="zh-CN" altLang="en-US" sz="1200"/>
            </a:fld>
            <a:endParaRPr lang="zh-CN" alt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6305" name="幻灯片图像占位符 1"/>
          <p:cNvSpPr>
            <a:spLocks noGrp="1" noRot="1" noChangeAspect="1"/>
          </p:cNvSpPr>
          <p:nvPr>
            <p:ph type="sldImg"/>
          </p:nvPr>
        </p:nvSpPr>
        <p:spPr/>
        <p:txBody>
          <a:bodyPr/>
          <a:p>
            <a:endParaRPr lang="zh-CN" altLang="en-US"/>
          </a:p>
        </p:txBody>
      </p:sp>
      <p:sp>
        <p:nvSpPr>
          <p:cNvPr id="226306" name="备注占位符 2"/>
          <p:cNvSpPr>
            <a:spLocks noGrp="1"/>
          </p:cNvSpPr>
          <p:nvPr>
            <p:ph type="body"/>
          </p:nvPr>
        </p:nvSpPr>
        <p:spPr/>
        <p:txBody>
          <a:bodyPr lIns="91440" tIns="45720" rIns="91440" bIns="45720" anchor="t"/>
          <a:p>
            <a:pPr lvl="0"/>
            <a:endParaRPr lang="zh-CN" altLang="en-US"/>
          </a:p>
        </p:txBody>
      </p:sp>
      <p:sp>
        <p:nvSpPr>
          <p:cNvPr id="226307" name="灯片编号占位符 3"/>
          <p:cNvSpPr>
            <a:spLocks noGrp="1"/>
          </p:cNvSpPr>
          <p:nvPr>
            <p:ph type="sldNum" sz="quarter"/>
          </p:nvPr>
        </p:nvSpPr>
        <p:spPr>
          <a:xfrm>
            <a:off x="3884613" y="8685213"/>
            <a:ext cx="2971800" cy="458787"/>
          </a:xfrm>
          <a:prstGeom prst="rect">
            <a:avLst/>
          </a:prstGeom>
          <a:noFill/>
          <a:ln w="9525">
            <a:noFill/>
            <a:miter/>
          </a:ln>
        </p:spPr>
        <p:txBody>
          <a:bodyPr vert="horz" lIns="91440" tIns="45720" rIns="91440" bIns="45720" anchor="b"/>
          <a:p>
            <a:pPr lvl="0" indent="0" algn="r"/>
            <a:fld id="{9A0DB2DC-4C9A-4742-B13C-FB6460FD3503}" type="slidenum">
              <a:rPr lang="zh-CN" altLang="en-US" sz="1200"/>
            </a:fld>
            <a:endParaRPr lang="zh-CN" alt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6305" name="幻灯片图像占位符 1"/>
          <p:cNvSpPr>
            <a:spLocks noGrp="1" noRot="1" noChangeAspect="1"/>
          </p:cNvSpPr>
          <p:nvPr>
            <p:ph type="sldImg"/>
          </p:nvPr>
        </p:nvSpPr>
        <p:spPr/>
        <p:txBody>
          <a:bodyPr/>
          <a:p>
            <a:endParaRPr lang="zh-CN" altLang="en-US"/>
          </a:p>
        </p:txBody>
      </p:sp>
      <p:sp>
        <p:nvSpPr>
          <p:cNvPr id="226306" name="备注占位符 2"/>
          <p:cNvSpPr>
            <a:spLocks noGrp="1"/>
          </p:cNvSpPr>
          <p:nvPr>
            <p:ph type="body"/>
          </p:nvPr>
        </p:nvSpPr>
        <p:spPr/>
        <p:txBody>
          <a:bodyPr lIns="91440" tIns="45720" rIns="91440" bIns="45720" anchor="t"/>
          <a:p>
            <a:pPr lvl="0"/>
            <a:endParaRPr lang="zh-CN" altLang="en-US"/>
          </a:p>
        </p:txBody>
      </p:sp>
      <p:sp>
        <p:nvSpPr>
          <p:cNvPr id="226307" name="灯片编号占位符 3"/>
          <p:cNvSpPr>
            <a:spLocks noGrp="1"/>
          </p:cNvSpPr>
          <p:nvPr>
            <p:ph type="sldNum" sz="quarter"/>
          </p:nvPr>
        </p:nvSpPr>
        <p:spPr>
          <a:xfrm>
            <a:off x="3884613" y="8685213"/>
            <a:ext cx="2971800" cy="458787"/>
          </a:xfrm>
          <a:prstGeom prst="rect">
            <a:avLst/>
          </a:prstGeom>
          <a:noFill/>
          <a:ln w="9525">
            <a:noFill/>
            <a:miter/>
          </a:ln>
        </p:spPr>
        <p:txBody>
          <a:bodyPr vert="horz" lIns="91440" tIns="45720" rIns="91440" bIns="45720" anchor="b"/>
          <a:p>
            <a:pPr lvl="0" indent="0" algn="r"/>
            <a:fld id="{9A0DB2DC-4C9A-4742-B13C-FB6460FD3503}" type="slidenum">
              <a:rPr lang="zh-CN" altLang="en-US" sz="1200"/>
            </a:fld>
            <a:endParaRPr lang="zh-CN"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6305" name="幻灯片图像占位符 1"/>
          <p:cNvSpPr>
            <a:spLocks noGrp="1" noRot="1" noChangeAspect="1"/>
          </p:cNvSpPr>
          <p:nvPr>
            <p:ph type="sldImg"/>
          </p:nvPr>
        </p:nvSpPr>
        <p:spPr/>
        <p:txBody>
          <a:bodyPr/>
          <a:p>
            <a:endParaRPr lang="zh-CN" altLang="en-US"/>
          </a:p>
        </p:txBody>
      </p:sp>
      <p:sp>
        <p:nvSpPr>
          <p:cNvPr id="226306" name="备注占位符 2"/>
          <p:cNvSpPr>
            <a:spLocks noGrp="1"/>
          </p:cNvSpPr>
          <p:nvPr>
            <p:ph type="body"/>
          </p:nvPr>
        </p:nvSpPr>
        <p:spPr/>
        <p:txBody>
          <a:bodyPr lIns="91440" tIns="45720" rIns="91440" bIns="45720" anchor="t"/>
          <a:p>
            <a:pPr lvl="0"/>
            <a:endParaRPr lang="zh-CN" altLang="en-US"/>
          </a:p>
        </p:txBody>
      </p:sp>
      <p:sp>
        <p:nvSpPr>
          <p:cNvPr id="226307" name="灯片编号占位符 3"/>
          <p:cNvSpPr>
            <a:spLocks noGrp="1"/>
          </p:cNvSpPr>
          <p:nvPr>
            <p:ph type="sldNum" sz="quarter"/>
          </p:nvPr>
        </p:nvSpPr>
        <p:spPr>
          <a:xfrm>
            <a:off x="3884613" y="8685213"/>
            <a:ext cx="2971800" cy="458787"/>
          </a:xfrm>
          <a:prstGeom prst="rect">
            <a:avLst/>
          </a:prstGeom>
          <a:noFill/>
          <a:ln w="9525">
            <a:noFill/>
            <a:miter/>
          </a:ln>
        </p:spPr>
        <p:txBody>
          <a:bodyPr vert="horz" lIns="91440" tIns="45720" rIns="91440" bIns="45720" anchor="b"/>
          <a:p>
            <a:pPr lvl="0" indent="0" algn="r"/>
            <a:fld id="{9A0DB2DC-4C9A-4742-B13C-FB6460FD3503}" type="slidenum">
              <a:rPr lang="zh-CN" altLang="en-US" sz="1200"/>
            </a:fld>
            <a:endParaRPr lang="zh-CN"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6305" name="幻灯片图像占位符 1"/>
          <p:cNvSpPr>
            <a:spLocks noGrp="1" noRot="1" noChangeAspect="1"/>
          </p:cNvSpPr>
          <p:nvPr>
            <p:ph type="sldImg"/>
          </p:nvPr>
        </p:nvSpPr>
        <p:spPr/>
        <p:txBody>
          <a:bodyPr/>
          <a:p>
            <a:endParaRPr lang="zh-CN" altLang="en-US"/>
          </a:p>
        </p:txBody>
      </p:sp>
      <p:sp>
        <p:nvSpPr>
          <p:cNvPr id="226306" name="备注占位符 2"/>
          <p:cNvSpPr>
            <a:spLocks noGrp="1"/>
          </p:cNvSpPr>
          <p:nvPr>
            <p:ph type="body"/>
          </p:nvPr>
        </p:nvSpPr>
        <p:spPr/>
        <p:txBody>
          <a:bodyPr lIns="91440" tIns="45720" rIns="91440" bIns="45720" anchor="t"/>
          <a:p>
            <a:pPr lvl="0"/>
            <a:endParaRPr lang="zh-CN" altLang="en-US"/>
          </a:p>
        </p:txBody>
      </p:sp>
      <p:sp>
        <p:nvSpPr>
          <p:cNvPr id="226307" name="灯片编号占位符 3"/>
          <p:cNvSpPr>
            <a:spLocks noGrp="1"/>
          </p:cNvSpPr>
          <p:nvPr>
            <p:ph type="sldNum" sz="quarter"/>
          </p:nvPr>
        </p:nvSpPr>
        <p:spPr>
          <a:xfrm>
            <a:off x="3884613" y="8685213"/>
            <a:ext cx="2971800" cy="458787"/>
          </a:xfrm>
          <a:prstGeom prst="rect">
            <a:avLst/>
          </a:prstGeom>
          <a:noFill/>
          <a:ln w="9525">
            <a:noFill/>
            <a:miter/>
          </a:ln>
        </p:spPr>
        <p:txBody>
          <a:bodyPr vert="horz" lIns="91440" tIns="45720" rIns="91440" bIns="45720" anchor="b"/>
          <a:p>
            <a:pPr lvl="0" indent="0" algn="r"/>
            <a:fld id="{9A0DB2DC-4C9A-4742-B13C-FB6460FD3503}" type="slidenum">
              <a:rPr lang="zh-CN" altLang="en-US" sz="1200"/>
            </a:fld>
            <a:endParaRPr lang="zh-CN"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6305" name="幻灯片图像占位符 1"/>
          <p:cNvSpPr>
            <a:spLocks noGrp="1" noRot="1" noChangeAspect="1"/>
          </p:cNvSpPr>
          <p:nvPr>
            <p:ph type="sldImg"/>
          </p:nvPr>
        </p:nvSpPr>
        <p:spPr/>
        <p:txBody>
          <a:bodyPr/>
          <a:p>
            <a:endParaRPr lang="zh-CN" altLang="en-US"/>
          </a:p>
        </p:txBody>
      </p:sp>
      <p:sp>
        <p:nvSpPr>
          <p:cNvPr id="226306" name="备注占位符 2"/>
          <p:cNvSpPr>
            <a:spLocks noGrp="1"/>
          </p:cNvSpPr>
          <p:nvPr>
            <p:ph type="body"/>
          </p:nvPr>
        </p:nvSpPr>
        <p:spPr/>
        <p:txBody>
          <a:bodyPr lIns="91440" tIns="45720" rIns="91440" bIns="45720" anchor="t"/>
          <a:p>
            <a:pPr lvl="0"/>
            <a:endParaRPr lang="zh-CN" altLang="en-US"/>
          </a:p>
        </p:txBody>
      </p:sp>
      <p:sp>
        <p:nvSpPr>
          <p:cNvPr id="226307" name="灯片编号占位符 3"/>
          <p:cNvSpPr>
            <a:spLocks noGrp="1"/>
          </p:cNvSpPr>
          <p:nvPr>
            <p:ph type="sldNum" sz="quarter"/>
          </p:nvPr>
        </p:nvSpPr>
        <p:spPr>
          <a:xfrm>
            <a:off x="3884613" y="8685213"/>
            <a:ext cx="2971800" cy="458787"/>
          </a:xfrm>
          <a:prstGeom prst="rect">
            <a:avLst/>
          </a:prstGeom>
          <a:noFill/>
          <a:ln w="9525">
            <a:noFill/>
            <a:miter/>
          </a:ln>
        </p:spPr>
        <p:txBody>
          <a:bodyPr vert="horz" lIns="91440" tIns="45720" rIns="91440" bIns="45720" anchor="b"/>
          <a:p>
            <a:pPr lvl="0" indent="0" algn="r"/>
            <a:fld id="{9A0DB2DC-4C9A-4742-B13C-FB6460FD3503}" type="slidenum">
              <a:rPr lang="zh-CN" altLang="en-US" sz="1200"/>
            </a:fld>
            <a:endParaRPr lang="zh-CN"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6305" name="幻灯片图像占位符 1"/>
          <p:cNvSpPr>
            <a:spLocks noGrp="1" noRot="1" noChangeAspect="1"/>
          </p:cNvSpPr>
          <p:nvPr>
            <p:ph type="sldImg"/>
          </p:nvPr>
        </p:nvSpPr>
        <p:spPr/>
        <p:txBody>
          <a:bodyPr/>
          <a:p>
            <a:endParaRPr lang="zh-CN" altLang="en-US"/>
          </a:p>
        </p:txBody>
      </p:sp>
      <p:sp>
        <p:nvSpPr>
          <p:cNvPr id="226306" name="备注占位符 2"/>
          <p:cNvSpPr>
            <a:spLocks noGrp="1"/>
          </p:cNvSpPr>
          <p:nvPr>
            <p:ph type="body"/>
          </p:nvPr>
        </p:nvSpPr>
        <p:spPr/>
        <p:txBody>
          <a:bodyPr lIns="91440" tIns="45720" rIns="91440" bIns="45720" anchor="t"/>
          <a:p>
            <a:pPr lvl="0"/>
            <a:endParaRPr lang="zh-CN" altLang="en-US"/>
          </a:p>
        </p:txBody>
      </p:sp>
      <p:sp>
        <p:nvSpPr>
          <p:cNvPr id="226307" name="灯片编号占位符 3"/>
          <p:cNvSpPr>
            <a:spLocks noGrp="1"/>
          </p:cNvSpPr>
          <p:nvPr>
            <p:ph type="sldNum" sz="quarter"/>
          </p:nvPr>
        </p:nvSpPr>
        <p:spPr>
          <a:xfrm>
            <a:off x="3884613" y="8685213"/>
            <a:ext cx="2971800" cy="458787"/>
          </a:xfrm>
          <a:prstGeom prst="rect">
            <a:avLst/>
          </a:prstGeom>
          <a:noFill/>
          <a:ln w="9525">
            <a:noFill/>
            <a:miter/>
          </a:ln>
        </p:spPr>
        <p:txBody>
          <a:bodyPr vert="horz" lIns="91440" tIns="45720" rIns="91440" bIns="45720" anchor="b"/>
          <a:p>
            <a:pPr lvl="0" indent="0" algn="r"/>
            <a:fld id="{9A0DB2DC-4C9A-4742-B13C-FB6460FD3503}" type="slidenum">
              <a:rPr lang="zh-CN" altLang="en-US" sz="1200"/>
            </a:fld>
            <a:endParaRPr lang="zh-CN"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6305" name="幻灯片图像占位符 1"/>
          <p:cNvSpPr>
            <a:spLocks noGrp="1" noRot="1" noChangeAspect="1"/>
          </p:cNvSpPr>
          <p:nvPr>
            <p:ph type="sldImg"/>
          </p:nvPr>
        </p:nvSpPr>
        <p:spPr/>
        <p:txBody>
          <a:bodyPr/>
          <a:p>
            <a:endParaRPr lang="zh-CN" altLang="en-US"/>
          </a:p>
        </p:txBody>
      </p:sp>
      <p:sp>
        <p:nvSpPr>
          <p:cNvPr id="226306" name="备注占位符 2"/>
          <p:cNvSpPr>
            <a:spLocks noGrp="1"/>
          </p:cNvSpPr>
          <p:nvPr>
            <p:ph type="body"/>
          </p:nvPr>
        </p:nvSpPr>
        <p:spPr/>
        <p:txBody>
          <a:bodyPr lIns="91440" tIns="45720" rIns="91440" bIns="45720" anchor="t"/>
          <a:p>
            <a:pPr lvl="0"/>
            <a:endParaRPr lang="zh-CN" altLang="en-US"/>
          </a:p>
        </p:txBody>
      </p:sp>
      <p:sp>
        <p:nvSpPr>
          <p:cNvPr id="226307" name="灯片编号占位符 3"/>
          <p:cNvSpPr>
            <a:spLocks noGrp="1"/>
          </p:cNvSpPr>
          <p:nvPr>
            <p:ph type="sldNum" sz="quarter"/>
          </p:nvPr>
        </p:nvSpPr>
        <p:spPr>
          <a:xfrm>
            <a:off x="3884613" y="8685213"/>
            <a:ext cx="2971800" cy="458787"/>
          </a:xfrm>
          <a:prstGeom prst="rect">
            <a:avLst/>
          </a:prstGeom>
          <a:noFill/>
          <a:ln w="9525">
            <a:noFill/>
            <a:miter/>
          </a:ln>
        </p:spPr>
        <p:txBody>
          <a:bodyPr vert="horz" lIns="91440" tIns="45720" rIns="91440" bIns="45720" anchor="b"/>
          <a:p>
            <a:pPr lvl="0" indent="0" algn="r"/>
            <a:fld id="{9A0DB2DC-4C9A-4742-B13C-FB6460FD3503}" type="slidenum">
              <a:rPr lang="zh-CN" altLang="en-US" sz="1200"/>
            </a:fld>
            <a:endParaRPr lang="zh-CN"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6305" name="幻灯片图像占位符 1"/>
          <p:cNvSpPr>
            <a:spLocks noGrp="1" noRot="1" noChangeAspect="1"/>
          </p:cNvSpPr>
          <p:nvPr>
            <p:ph type="sldImg"/>
          </p:nvPr>
        </p:nvSpPr>
        <p:spPr/>
        <p:txBody>
          <a:bodyPr/>
          <a:p>
            <a:endParaRPr lang="zh-CN" altLang="en-US"/>
          </a:p>
        </p:txBody>
      </p:sp>
      <p:sp>
        <p:nvSpPr>
          <p:cNvPr id="226306" name="备注占位符 2"/>
          <p:cNvSpPr>
            <a:spLocks noGrp="1"/>
          </p:cNvSpPr>
          <p:nvPr>
            <p:ph type="body"/>
          </p:nvPr>
        </p:nvSpPr>
        <p:spPr/>
        <p:txBody>
          <a:bodyPr lIns="91440" tIns="45720" rIns="91440" bIns="45720" anchor="t"/>
          <a:p>
            <a:pPr lvl="0"/>
            <a:endParaRPr lang="zh-CN" altLang="en-US"/>
          </a:p>
        </p:txBody>
      </p:sp>
      <p:sp>
        <p:nvSpPr>
          <p:cNvPr id="226307" name="灯片编号占位符 3"/>
          <p:cNvSpPr>
            <a:spLocks noGrp="1"/>
          </p:cNvSpPr>
          <p:nvPr>
            <p:ph type="sldNum" sz="quarter"/>
          </p:nvPr>
        </p:nvSpPr>
        <p:spPr>
          <a:xfrm>
            <a:off x="3884613" y="8685213"/>
            <a:ext cx="2971800" cy="458787"/>
          </a:xfrm>
          <a:prstGeom prst="rect">
            <a:avLst/>
          </a:prstGeom>
          <a:noFill/>
          <a:ln w="9525">
            <a:noFill/>
            <a:miter/>
          </a:ln>
        </p:spPr>
        <p:txBody>
          <a:bodyPr vert="horz" lIns="91440" tIns="45720" rIns="91440" bIns="45720" anchor="b"/>
          <a:p>
            <a:pPr lvl="0" indent="0" algn="r"/>
            <a:fld id="{9A0DB2DC-4C9A-4742-B13C-FB6460FD3503}" type="slidenum">
              <a:rPr lang="zh-CN" altLang="en-US" sz="1200"/>
            </a:fld>
            <a:endParaRPr lang="zh-CN"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6305" name="幻灯片图像占位符 1"/>
          <p:cNvSpPr>
            <a:spLocks noGrp="1" noRot="1" noChangeAspect="1"/>
          </p:cNvSpPr>
          <p:nvPr>
            <p:ph type="sldImg"/>
          </p:nvPr>
        </p:nvSpPr>
        <p:spPr/>
        <p:txBody>
          <a:bodyPr/>
          <a:p>
            <a:endParaRPr lang="zh-CN" altLang="en-US"/>
          </a:p>
        </p:txBody>
      </p:sp>
      <p:sp>
        <p:nvSpPr>
          <p:cNvPr id="226306" name="备注占位符 2"/>
          <p:cNvSpPr>
            <a:spLocks noGrp="1"/>
          </p:cNvSpPr>
          <p:nvPr>
            <p:ph type="body"/>
          </p:nvPr>
        </p:nvSpPr>
        <p:spPr/>
        <p:txBody>
          <a:bodyPr lIns="91440" tIns="45720" rIns="91440" bIns="45720" anchor="t"/>
          <a:p>
            <a:pPr lvl="0"/>
            <a:endParaRPr lang="zh-CN" altLang="en-US"/>
          </a:p>
        </p:txBody>
      </p:sp>
      <p:sp>
        <p:nvSpPr>
          <p:cNvPr id="226307" name="灯片编号占位符 3"/>
          <p:cNvSpPr>
            <a:spLocks noGrp="1"/>
          </p:cNvSpPr>
          <p:nvPr>
            <p:ph type="sldNum" sz="quarter"/>
          </p:nvPr>
        </p:nvSpPr>
        <p:spPr>
          <a:xfrm>
            <a:off x="3884613" y="8685213"/>
            <a:ext cx="2971800" cy="458787"/>
          </a:xfrm>
          <a:prstGeom prst="rect">
            <a:avLst/>
          </a:prstGeom>
          <a:noFill/>
          <a:ln w="9525">
            <a:noFill/>
            <a:miter/>
          </a:ln>
        </p:spPr>
        <p:txBody>
          <a:bodyPr vert="horz" lIns="91440" tIns="45720" rIns="91440" bIns="45720" anchor="b"/>
          <a:p>
            <a:pPr lvl="0" indent="0" algn="r"/>
            <a:fld id="{9A0DB2DC-4C9A-4742-B13C-FB6460FD3503}" type="slidenum">
              <a:rPr lang="zh-CN" altLang="en-US" sz="1200"/>
            </a:fld>
            <a:endParaRPr lang="zh-CN"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6305" name="幻灯片图像占位符 1"/>
          <p:cNvSpPr>
            <a:spLocks noGrp="1" noRot="1" noChangeAspect="1"/>
          </p:cNvSpPr>
          <p:nvPr>
            <p:ph type="sldImg"/>
          </p:nvPr>
        </p:nvSpPr>
        <p:spPr/>
        <p:txBody>
          <a:bodyPr/>
          <a:p>
            <a:endParaRPr lang="zh-CN" altLang="en-US"/>
          </a:p>
        </p:txBody>
      </p:sp>
      <p:sp>
        <p:nvSpPr>
          <p:cNvPr id="226306" name="备注占位符 2"/>
          <p:cNvSpPr>
            <a:spLocks noGrp="1"/>
          </p:cNvSpPr>
          <p:nvPr>
            <p:ph type="body"/>
          </p:nvPr>
        </p:nvSpPr>
        <p:spPr/>
        <p:txBody>
          <a:bodyPr lIns="91440" tIns="45720" rIns="91440" bIns="45720" anchor="t"/>
          <a:p>
            <a:pPr lvl="0"/>
            <a:endParaRPr lang="zh-CN" altLang="en-US"/>
          </a:p>
        </p:txBody>
      </p:sp>
      <p:sp>
        <p:nvSpPr>
          <p:cNvPr id="226307" name="灯片编号占位符 3"/>
          <p:cNvSpPr>
            <a:spLocks noGrp="1"/>
          </p:cNvSpPr>
          <p:nvPr>
            <p:ph type="sldNum" sz="quarter"/>
          </p:nvPr>
        </p:nvSpPr>
        <p:spPr>
          <a:xfrm>
            <a:off x="3884613" y="8685213"/>
            <a:ext cx="2971800" cy="458787"/>
          </a:xfrm>
          <a:prstGeom prst="rect">
            <a:avLst/>
          </a:prstGeom>
          <a:noFill/>
          <a:ln w="9525">
            <a:noFill/>
            <a:miter/>
          </a:ln>
        </p:spPr>
        <p:txBody>
          <a:bodyPr vert="horz" lIns="91440" tIns="45720" rIns="91440" bIns="45720" anchor="b"/>
          <a:p>
            <a:pPr lvl="0" indent="0" algn="r"/>
            <a:fld id="{9A0DB2DC-4C9A-4742-B13C-FB6460FD3503}" type="slidenum">
              <a:rPr lang="zh-CN" altLang="en-US" sz="1200"/>
            </a:fld>
            <a:endParaRPr lang="zh-CN" altLang="en-US" sz="120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15085" y="28511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74DC3BF6-FC0C-49FE-856B-AEE277519264}"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74DC3BF6-FC0C-49FE-856B-AEE277519264}"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74DC3BF6-FC0C-49FE-856B-AEE277519264}"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pPr fontAlgn="base"/>
            <a:r>
              <a:rPr lang="zh-CN" altLang="en-US" strike="noStrike" noProof="1"/>
              <a:t>单击此处编辑母版标题样式</a:t>
            </a:r>
            <a:endParaRPr lang="zh-CN" altLang="en-US" strike="noStrike" noProof="1"/>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pPr fontAlgn="base"/>
            <a:r>
              <a:rPr lang="zh-CN" altLang="en-US" strike="noStrike" noProof="1" smtClean="0"/>
              <a:t>单击此处编辑母版副标题样式</a:t>
            </a:r>
            <a:endParaRPr lang="zh-CN" altLang="en-US" strike="noStrike" noProof="1"/>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57200" y="1200150"/>
            <a:ext cx="8229600" cy="3394472"/>
          </a:xfrm>
          <a:prstGeom prst="rect">
            <a:avLst/>
          </a:prstGeo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1556"/>
          </a:xfrm>
          <a:prstGeom prst="rect">
            <a:avLst/>
          </a:prstGeom>
        </p:spPr>
        <p:txBody>
          <a:bodyPr anchor="t"/>
          <a:lstStyle>
            <a:lvl1pPr algn="l">
              <a:defRPr sz="3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200150"/>
            <a:ext cx="4038600" cy="3394472"/>
          </a:xfrm>
          <a:prstGeom prst="rect">
            <a:avLst/>
          </a:prstGeo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48200" y="1200150"/>
            <a:ext cx="4038600" cy="3394472"/>
          </a:xfrm>
          <a:prstGeom prst="rect">
            <a:avLst/>
          </a:prstGeo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45025" y="1151335"/>
            <a:ext cx="4041775" cy="479822"/>
          </a:xfrm>
          <a:prstGeom prst="rect">
            <a:avLst/>
          </a:prstGeo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45025" y="1631156"/>
            <a:ext cx="4041775" cy="2963466"/>
          </a:xfrm>
          <a:prstGeom prst="rect">
            <a:avLst/>
          </a:prstGeo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pPr fontAlgn="base"/>
            <a:r>
              <a:rPr lang="zh-CN" altLang="en-US" strike="noStrike" noProof="1" smtClean="0"/>
              <a:t>单击此处编辑母版标题样式</a:t>
            </a:r>
            <a:endParaRPr lang="zh-CN" altLang="en-US" strike="noStrike" noProof="1"/>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74DC3BF6-FC0C-49FE-856B-AEE277519264}"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8"/>
          </a:xfrm>
          <a:prstGeom prst="rect">
            <a:avLst/>
          </a:prstGeom>
        </p:spPr>
        <p:txBody>
          <a:bodyPr anchor="b"/>
          <a:lstStyle>
            <a:lvl1pPr algn="l">
              <a:defRPr sz="15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575050" y="204788"/>
            <a:ext cx="5111750" cy="438983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457200" y="1076325"/>
            <a:ext cx="3008313" cy="3518297"/>
          </a:xfrm>
          <a:prstGeom prst="rect">
            <a:avLst/>
          </a:prstGeo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15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1" fontAlgn="base" latinLnBrk="0" hangingPunct="1">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sym typeface="Calibri" panose="020F0502020204030204" pitchFamily="34" charset="0"/>
            </a:endParaRPr>
          </a:p>
        </p:txBody>
      </p:sp>
      <p:sp>
        <p:nvSpPr>
          <p:cNvPr id="4" name="文本占位符 3"/>
          <p:cNvSpPr>
            <a:spLocks noGrp="1"/>
          </p:cNvSpPr>
          <p:nvPr>
            <p:ph type="body" sz="half" idx="2"/>
          </p:nvPr>
        </p:nvSpPr>
        <p:spPr>
          <a:xfrm>
            <a:off x="1792288" y="4025504"/>
            <a:ext cx="5486400" cy="603647"/>
          </a:xfrm>
          <a:prstGeom prst="rect">
            <a:avLst/>
          </a:prstGeo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fontAlgn="base"/>
            <a:r>
              <a:rPr lang="zh-CN" altLang="en-US" strike="noStrike" noProof="1" smtClean="0"/>
              <a:t>单击此处编辑母版文本样式</a:t>
            </a:r>
            <a:endParaRPr lang="zh-CN" altLang="en-US" strike="noStrike" noProof="1" smtClean="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1200150"/>
            <a:ext cx="8229600" cy="3394472"/>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a:prstGeom prst="rect">
            <a:avLst/>
          </a:prstGeo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05979"/>
            <a:ext cx="6019800" cy="4388644"/>
          </a:xfrm>
          <a:prstGeom prst="rect">
            <a:avLst/>
          </a:prstGeo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74DC3BF6-FC0C-49FE-856B-AEE277519264}"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74DC3BF6-FC0C-49FE-856B-AEE277519264}"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74DC3BF6-FC0C-49FE-856B-AEE277519264}"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74DC3BF6-FC0C-49FE-856B-AEE277519264}"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74DC3BF6-FC0C-49FE-856B-AEE277519264}"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74DC3BF6-FC0C-49FE-856B-AEE277519264}"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142683" y="351115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fld id="{74DC3BF6-FC0C-49FE-856B-AEE277519264}"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2.xml"/><Relationship Id="rId12" Type="http://schemas.openxmlformats.org/officeDocument/2006/relationships/image" Target="../media/image2.jpeg"/><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74DC3BF6-FC0C-49FE-856B-AEE277519264}" type="datetimeFigureOut">
              <a:rPr kumimoji="0" lang="zh-CN" altLang="en-US" sz="1200" b="0" i="0" u="none" strike="noStrike" kern="1200" cap="none" spc="0" normalizeH="0" baseline="0" noProof="0" smtClean="0">
                <a:ln>
                  <a:noFill/>
                </a:ln>
                <a:solidFill>
                  <a:prstClr val="black">
                    <a:tint val="75000"/>
                  </a:prstClr>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tint val="75000"/>
                </a:prstClr>
              </a:solidFill>
              <a:effectLst/>
              <a:uLnTx/>
              <a:uFillTx/>
              <a:latin typeface="Calibri" panose="020F0502020204030204"/>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图片 1" descr="ppt模板-27"/>
          <p:cNvPicPr>
            <a:picLocks noChangeAspect="1"/>
          </p:cNvPicPr>
          <p:nvPr/>
        </p:nvPicPr>
        <p:blipFill>
          <a:blip r:embed="rId12"/>
          <a:stretch>
            <a:fillRect/>
          </a:stretch>
        </p:blipFill>
        <p:spPr>
          <a:xfrm>
            <a:off x="-17462" y="0"/>
            <a:ext cx="9148762" cy="5160169"/>
          </a:xfrm>
          <a:prstGeom prst="rect">
            <a:avLst/>
          </a:prstGeom>
          <a:noFill/>
          <a:ln w="9525">
            <a:noFill/>
            <a:miter/>
          </a:ln>
        </p:spPr>
      </p:pic>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sldNum="0" hdr="0" ftr="0" dt="0"/>
  <p:txStyles>
    <p:titleStyle>
      <a:lvl1pPr marL="685800" indent="-685165" algn="l" rtl="0" fontAlgn="base">
        <a:lnSpc>
          <a:spcPct val="90000"/>
        </a:lnSpc>
        <a:spcBef>
          <a:spcPct val="0"/>
        </a:spcBef>
        <a:spcAft>
          <a:spcPct val="0"/>
        </a:spcAft>
        <a:defRPr sz="3300">
          <a:solidFill>
            <a:schemeClr val="tx1"/>
          </a:solidFill>
          <a:latin typeface="+mj-lt"/>
          <a:ea typeface="+mj-ea"/>
          <a:cs typeface="+mj-cs"/>
          <a:sym typeface="Calibri Light" panose="020F0302020204030204" charset="0"/>
        </a:defRPr>
      </a:lvl1pPr>
      <a:lvl2pPr marL="914400" indent="-914400" algn="l" rtl="0" fontAlgn="base">
        <a:lnSpc>
          <a:spcPct val="90000"/>
        </a:lnSpc>
        <a:spcBef>
          <a:spcPct val="0"/>
        </a:spcBef>
        <a:spcAft>
          <a:spcPct val="0"/>
        </a:spcAft>
        <a:defRPr sz="4400">
          <a:solidFill>
            <a:schemeClr val="tx1"/>
          </a:solidFill>
          <a:latin typeface="Calibri Light" panose="020F0302020204030204" charset="0"/>
          <a:ea typeface="宋体" panose="02010600030101010101" pitchFamily="2" charset="-122"/>
          <a:sym typeface="Calibri Light" panose="020F0302020204030204" charset="0"/>
        </a:defRPr>
      </a:lvl2pPr>
      <a:lvl3pPr marL="914400" indent="-914400" algn="l" rtl="0" fontAlgn="base">
        <a:lnSpc>
          <a:spcPct val="90000"/>
        </a:lnSpc>
        <a:spcBef>
          <a:spcPct val="0"/>
        </a:spcBef>
        <a:spcAft>
          <a:spcPct val="0"/>
        </a:spcAft>
        <a:defRPr sz="4400">
          <a:solidFill>
            <a:schemeClr val="tx1"/>
          </a:solidFill>
          <a:latin typeface="Calibri Light" panose="020F0302020204030204" charset="0"/>
          <a:ea typeface="宋体" panose="02010600030101010101" pitchFamily="2" charset="-122"/>
          <a:sym typeface="Calibri Light" panose="020F0302020204030204" charset="0"/>
        </a:defRPr>
      </a:lvl3pPr>
      <a:lvl4pPr marL="914400" indent="-914400" algn="l" rtl="0" fontAlgn="base">
        <a:lnSpc>
          <a:spcPct val="90000"/>
        </a:lnSpc>
        <a:spcBef>
          <a:spcPct val="0"/>
        </a:spcBef>
        <a:spcAft>
          <a:spcPct val="0"/>
        </a:spcAft>
        <a:defRPr sz="4400">
          <a:solidFill>
            <a:schemeClr val="tx1"/>
          </a:solidFill>
          <a:latin typeface="Calibri Light" panose="020F0302020204030204" charset="0"/>
          <a:ea typeface="宋体" panose="02010600030101010101" pitchFamily="2" charset="-122"/>
          <a:sym typeface="Calibri Light" panose="020F0302020204030204" charset="0"/>
        </a:defRPr>
      </a:lvl4pPr>
      <a:lvl5pPr marL="914400" indent="-914400" algn="l" rtl="0" fontAlgn="base">
        <a:lnSpc>
          <a:spcPct val="90000"/>
        </a:lnSpc>
        <a:spcBef>
          <a:spcPct val="0"/>
        </a:spcBef>
        <a:spcAft>
          <a:spcPct val="0"/>
        </a:spcAft>
        <a:defRPr sz="4400">
          <a:solidFill>
            <a:schemeClr val="tx1"/>
          </a:solidFill>
          <a:latin typeface="Calibri Light" panose="020F0302020204030204" charset="0"/>
          <a:ea typeface="宋体" panose="02010600030101010101" pitchFamily="2" charset="-122"/>
          <a:sym typeface="Calibri Light" panose="020F030202020403020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charset="0"/>
          <a:ea typeface="宋体" panose="02010600030101010101" pitchFamily="2" charset="-122"/>
          <a:sym typeface="Calibri Light" panose="020F030202020403020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charset="0"/>
          <a:ea typeface="宋体" panose="02010600030101010101" pitchFamily="2" charset="-122"/>
          <a:sym typeface="Calibri Light" panose="020F030202020403020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charset="0"/>
          <a:ea typeface="宋体" panose="02010600030101010101" pitchFamily="2" charset="-122"/>
          <a:sym typeface="Calibri Light" panose="020F030202020403020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charset="0"/>
          <a:ea typeface="宋体" panose="02010600030101010101" pitchFamily="2" charset="-122"/>
          <a:sym typeface="Calibri Light" panose="020F0302020204030204" charset="0"/>
        </a:defRPr>
      </a:lvl9pPr>
    </p:titleStyle>
    <p:bodyStyle>
      <a:lvl1pPr marL="171450" indent="-170815" algn="l" rtl="0" fontAlgn="base">
        <a:lnSpc>
          <a:spcPct val="90000"/>
        </a:lnSpc>
        <a:spcBef>
          <a:spcPts val="750"/>
        </a:spcBef>
        <a:spcAft>
          <a:spcPct val="0"/>
        </a:spcAft>
        <a:buFont typeface="Arial" panose="020B0604020202020204" pitchFamily="34" charset="0"/>
        <a:buChar char="•"/>
        <a:defRPr sz="2100">
          <a:solidFill>
            <a:schemeClr val="tx1"/>
          </a:solidFill>
          <a:latin typeface="+mn-lt"/>
          <a:ea typeface="+mn-ea"/>
          <a:cs typeface="+mn-cs"/>
          <a:sym typeface="Calibri" panose="020F0502020204030204" pitchFamily="34" charset="0"/>
        </a:defRPr>
      </a:lvl1pPr>
      <a:lvl2pPr marL="514350" indent="-170815" algn="l" rtl="0" fontAlgn="base">
        <a:lnSpc>
          <a:spcPct val="90000"/>
        </a:lnSpc>
        <a:spcBef>
          <a:spcPts val="375"/>
        </a:spcBef>
        <a:spcAft>
          <a:spcPct val="0"/>
        </a:spcAft>
        <a:buFont typeface="Arial" panose="020B0604020202020204" pitchFamily="34" charset="0"/>
        <a:buChar char="•"/>
        <a:defRPr sz="1800">
          <a:solidFill>
            <a:schemeClr val="tx1"/>
          </a:solidFill>
          <a:latin typeface="+mn-lt"/>
          <a:ea typeface="+mn-ea"/>
          <a:sym typeface="Calibri" panose="020F0502020204030204" pitchFamily="34" charset="0"/>
        </a:defRPr>
      </a:lvl2pPr>
      <a:lvl3pPr marL="857250" indent="-170815" algn="l" rtl="0" fontAlgn="base">
        <a:lnSpc>
          <a:spcPct val="90000"/>
        </a:lnSpc>
        <a:spcBef>
          <a:spcPts val="375"/>
        </a:spcBef>
        <a:spcAft>
          <a:spcPct val="0"/>
        </a:spcAft>
        <a:buFont typeface="Arial" panose="020B0604020202020204" pitchFamily="34" charset="0"/>
        <a:buChar char="•"/>
        <a:defRPr sz="1500">
          <a:solidFill>
            <a:schemeClr val="tx1"/>
          </a:solidFill>
          <a:latin typeface="+mn-lt"/>
          <a:ea typeface="+mn-ea"/>
          <a:sym typeface="Calibri" panose="020F0502020204030204" pitchFamily="34" charset="0"/>
        </a:defRPr>
      </a:lvl3pPr>
      <a:lvl4pPr marL="1200150" indent="-170815" algn="l" rtl="0" fontAlgn="base">
        <a:lnSpc>
          <a:spcPct val="90000"/>
        </a:lnSpc>
        <a:spcBef>
          <a:spcPts val="375"/>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1543050" indent="-170815" algn="l" rtl="0" fontAlgn="base">
        <a:lnSpc>
          <a:spcPct val="90000"/>
        </a:lnSpc>
        <a:spcBef>
          <a:spcPts val="375"/>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1885950" indent="-170815" algn="l" rtl="0" fontAlgn="base">
        <a:lnSpc>
          <a:spcPct val="90000"/>
        </a:lnSpc>
        <a:spcBef>
          <a:spcPts val="375"/>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6pPr>
      <a:lvl7pPr marL="2228850" indent="-170815" algn="l" rtl="0" fontAlgn="base">
        <a:lnSpc>
          <a:spcPct val="90000"/>
        </a:lnSpc>
        <a:spcBef>
          <a:spcPts val="375"/>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7pPr>
      <a:lvl8pPr marL="2571750" indent="-170815" algn="l" rtl="0" fontAlgn="base">
        <a:lnSpc>
          <a:spcPct val="90000"/>
        </a:lnSpc>
        <a:spcBef>
          <a:spcPts val="375"/>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8pPr>
      <a:lvl9pPr marL="2914650" indent="-170815" algn="l" rtl="0" fontAlgn="base">
        <a:lnSpc>
          <a:spcPct val="90000"/>
        </a:lnSpc>
        <a:spcBef>
          <a:spcPts val="375"/>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9.xml"/><Relationship Id="rId1" Type="http://schemas.openxmlformats.org/officeDocument/2006/relationships/tags" Target="../tags/tag7.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9.xml"/><Relationship Id="rId2" Type="http://schemas.openxmlformats.org/officeDocument/2006/relationships/tags" Target="../tags/tag9.xml"/><Relationship Id="rId1" Type="http://schemas.openxmlformats.org/officeDocument/2006/relationships/tags" Target="../tags/tag8.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9.xml"/><Relationship Id="rId1" Type="http://schemas.openxmlformats.org/officeDocument/2006/relationships/tags" Target="../tags/tag10.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9.xml"/><Relationship Id="rId1" Type="http://schemas.openxmlformats.org/officeDocument/2006/relationships/tags" Target="../tags/tag1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9.xml"/><Relationship Id="rId1" Type="http://schemas.openxmlformats.org/officeDocument/2006/relationships/tags" Target="../tags/tag1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9.xml"/><Relationship Id="rId1" Type="http://schemas.openxmlformats.org/officeDocument/2006/relationships/tags" Target="../tags/tag13.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9.xml"/><Relationship Id="rId1" Type="http://schemas.openxmlformats.org/officeDocument/2006/relationships/tags" Target="../tags/tag14.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9.xml"/><Relationship Id="rId1" Type="http://schemas.openxmlformats.org/officeDocument/2006/relationships/tags" Target="../tags/tag15.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9.xml"/><Relationship Id="rId1" Type="http://schemas.openxmlformats.org/officeDocument/2006/relationships/tags" Target="../tags/tag16.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9.xml"/><Relationship Id="rId1" Type="http://schemas.openxmlformats.org/officeDocument/2006/relationships/tags" Target="../tags/tag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9.xml"/><Relationship Id="rId1" Type="http://schemas.openxmlformats.org/officeDocument/2006/relationships/tags" Target="../tags/tag18.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9.xml"/><Relationship Id="rId1" Type="http://schemas.openxmlformats.org/officeDocument/2006/relationships/tags" Target="../tags/tag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9.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9.xml"/><Relationship Id="rId1" Type="http://schemas.openxmlformats.org/officeDocument/2006/relationships/tags" Target="../tags/tag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9.xml"/><Relationship Id="rId1" Type="http://schemas.openxmlformats.org/officeDocument/2006/relationships/tags" Target="../tags/tag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9.xml"/><Relationship Id="rId1" Type="http://schemas.openxmlformats.org/officeDocument/2006/relationships/tags" Target="../tags/tag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9.xml"/><Relationship Id="rId1" Type="http://schemas.openxmlformats.org/officeDocument/2006/relationships/tags" Target="../tags/tag5.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9.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6" name="TextBox 1"/>
          <p:cNvSpPr>
            <a:spLocks noChangeArrowheads="1"/>
          </p:cNvSpPr>
          <p:nvPr/>
        </p:nvSpPr>
        <p:spPr bwMode="auto">
          <a:xfrm>
            <a:off x="509270" y="1113155"/>
            <a:ext cx="8103235"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hangingPunct="0">
              <a:lnSpc>
                <a:spcPct val="150000"/>
              </a:lnSpc>
            </a:pPr>
            <a:r>
              <a:rPr lang="zh-CN" altLang="en-US" sz="3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深圳区域总包单位安全管理行为</a:t>
            </a:r>
            <a:endParaRPr lang="zh-CN" altLang="en-US" sz="3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endParaRPr>
          </a:p>
          <a:p>
            <a:pPr algn="ctr" eaLnBrk="0" hangingPunct="0">
              <a:lnSpc>
                <a:spcPct val="150000"/>
              </a:lnSpc>
            </a:pPr>
            <a:r>
              <a:rPr lang="zh-CN" altLang="en-US" sz="3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Calibri" panose="020F0502020204030204" pitchFamily="34" charset="0"/>
              </a:rPr>
              <a:t>检查标准培训</a:t>
            </a:r>
            <a:endParaRPr lang="zh-CN" altLang="en-US" sz="4200" b="1" dirty="0" smtClean="0">
              <a:solidFill>
                <a:schemeClr val="bg1"/>
              </a:solidFill>
              <a:latin typeface="微软雅黑" panose="020B0503020204020204" pitchFamily="34" charset="-122"/>
              <a:ea typeface="微软雅黑" panose="020B0503020204020204" pitchFamily="34" charset="-122"/>
              <a:sym typeface="Calibri" panose="020F0502020204030204" pitchFamily="34" charset="0"/>
            </a:endParaRPr>
          </a:p>
        </p:txBody>
      </p:sp>
      <p:sp>
        <p:nvSpPr>
          <p:cNvPr id="8" name="TextBox 6"/>
          <p:cNvSpPr txBox="1"/>
          <p:nvPr/>
        </p:nvSpPr>
        <p:spPr>
          <a:xfrm>
            <a:off x="1332074" y="3651595"/>
            <a:ext cx="6398367" cy="506730"/>
          </a:xfrm>
          <a:prstGeom prst="rect">
            <a:avLst/>
          </a:prstGeom>
          <a:noFill/>
        </p:spPr>
        <p:txBody>
          <a:bodyPr wrap="square" rtlCol="0" anchor="t">
            <a:spAutoFit/>
          </a:bodyPr>
          <a:lstStyle/>
          <a:p>
            <a:pPr algn="ctr">
              <a:lnSpc>
                <a:spcPct val="150000"/>
              </a:lnSpc>
            </a:pPr>
            <a:r>
              <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rPr>
              <a:t>招商蛇口深圳区域安监部</a:t>
            </a:r>
            <a:endParaRPr lang="zh-CN" altLang="en-US" b="1"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18465" y="555625"/>
            <a:ext cx="5434965" cy="306705"/>
          </a:xfrm>
          <a:prstGeom prst="rect">
            <a:avLst/>
          </a:prstGeom>
          <a:noFill/>
        </p:spPr>
        <p:txBody>
          <a:bodyPr wrap="square" rtlCol="0">
            <a:spAutoFit/>
          </a:bodyPr>
          <a:p>
            <a:r>
              <a:rPr lang="en-US" altLang="zh-CN" sz="1400" b="1">
                <a:solidFill>
                  <a:srgbClr val="00B0F0"/>
                </a:solidFill>
                <a:latin typeface="微软雅黑" panose="020B0503020204020204" pitchFamily="34" charset="-122"/>
                <a:ea typeface="微软雅黑" panose="020B0503020204020204" pitchFamily="34" charset="-122"/>
                <a:sym typeface="+mn-ea"/>
              </a:rPr>
              <a:t>3.</a:t>
            </a:r>
            <a:r>
              <a:rPr lang="zh-CN" altLang="en-US" sz="1400" b="1">
                <a:solidFill>
                  <a:srgbClr val="00B0F0"/>
                </a:solidFill>
                <a:latin typeface="微软雅黑" panose="020B0503020204020204" pitchFamily="34" charset="-122"/>
                <a:ea typeface="微软雅黑" panose="020B0503020204020204" pitchFamily="34" charset="-122"/>
                <a:sym typeface="+mn-ea"/>
              </a:rPr>
              <a:t>教育培训</a:t>
            </a:r>
            <a:endParaRPr lang="zh-CN" altLang="en-US"/>
          </a:p>
        </p:txBody>
      </p:sp>
      <p:sp>
        <p:nvSpPr>
          <p:cNvPr id="4" name="文本框 3"/>
          <p:cNvSpPr txBox="1"/>
          <p:nvPr/>
        </p:nvSpPr>
        <p:spPr>
          <a:xfrm>
            <a:off x="396240" y="196215"/>
            <a:ext cx="4110355" cy="368300"/>
          </a:xfrm>
          <a:prstGeom prst="rect">
            <a:avLst/>
          </a:prstGeom>
          <a:noFill/>
        </p:spPr>
        <p:txBody>
          <a:bodyPr wrap="square" rtlCol="0">
            <a:spAutoFit/>
          </a:bodyPr>
          <a:p>
            <a:r>
              <a:rPr lang="zh-CN" altLang="en-US" b="1">
                <a:solidFill>
                  <a:schemeClr val="bg1"/>
                </a:solidFill>
                <a:latin typeface="微软雅黑" panose="020B0503020204020204" pitchFamily="34" charset="-122"/>
                <a:ea typeface="微软雅黑" panose="020B0503020204020204" pitchFamily="34" charset="-122"/>
                <a:sym typeface="+mn-ea"/>
              </a:rPr>
              <a:t>二</a:t>
            </a:r>
            <a:r>
              <a:rPr lang="zh-CN" altLang="en-US" b="1">
                <a:solidFill>
                  <a:schemeClr val="bg1"/>
                </a:solidFill>
                <a:latin typeface="微软雅黑" panose="020B0503020204020204" pitchFamily="34" charset="-122"/>
                <a:ea typeface="微软雅黑" panose="020B0503020204020204" pitchFamily="34" charset="-122"/>
              </a:rPr>
              <a:t>、总包安全管理行为检查标准解读</a:t>
            </a:r>
            <a:endParaRPr lang="zh-CN" altLang="en-US" b="1">
              <a:solidFill>
                <a:schemeClr val="bg1"/>
              </a:solidFill>
              <a:latin typeface="微软雅黑" panose="020B0503020204020204" pitchFamily="34" charset="-122"/>
              <a:ea typeface="微软雅黑" panose="020B0503020204020204" pitchFamily="34" charset="-122"/>
            </a:endParaRPr>
          </a:p>
        </p:txBody>
      </p:sp>
      <p:graphicFrame>
        <p:nvGraphicFramePr>
          <p:cNvPr id="6" name="表格 5"/>
          <p:cNvGraphicFramePr/>
          <p:nvPr>
            <p:custDataLst>
              <p:tags r:id="rId1"/>
            </p:custDataLst>
          </p:nvPr>
        </p:nvGraphicFramePr>
        <p:xfrm>
          <a:off x="391795" y="829945"/>
          <a:ext cx="8359775" cy="3752215"/>
        </p:xfrm>
        <a:graphic>
          <a:graphicData uri="http://schemas.openxmlformats.org/drawingml/2006/table">
            <a:tbl>
              <a:tblPr firstRow="1" bandRow="1">
                <a:tableStyleId>{5C22544A-7EE6-4342-B048-85BDC9FD1C3A}</a:tableStyleId>
              </a:tblPr>
              <a:tblGrid>
                <a:gridCol w="962025"/>
                <a:gridCol w="7397750"/>
              </a:tblGrid>
              <a:tr h="364490">
                <a:tc gridSpan="2">
                  <a:txBody>
                    <a:bodyPr/>
                    <a:p>
                      <a:pPr algn="ctr">
                        <a:buNone/>
                      </a:pPr>
                      <a:r>
                        <a:rPr lang="en-US" altLang="zh-CN" sz="1200">
                          <a:latin typeface="微软雅黑" panose="020B0503020204020204" pitchFamily="34" charset="-122"/>
                          <a:ea typeface="微软雅黑" panose="020B0503020204020204" pitchFamily="34" charset="-122"/>
                        </a:rPr>
                        <a:t>3.1</a:t>
                      </a:r>
                      <a:r>
                        <a:rPr lang="zh-CN" altLang="en-US" sz="1200">
                          <a:latin typeface="微软雅黑" panose="020B0503020204020204" pitchFamily="34" charset="-122"/>
                          <a:ea typeface="微软雅黑" panose="020B0503020204020204" pitchFamily="34" charset="-122"/>
                        </a:rPr>
                        <a:t>安全培训</a:t>
                      </a:r>
                      <a:endParaRPr lang="zh-CN" altLang="en-US" sz="1200">
                        <a:latin typeface="微软雅黑" panose="020B0503020204020204" pitchFamily="34" charset="-122"/>
                        <a:ea typeface="微软雅黑" panose="020B0503020204020204" pitchFamily="34" charset="-122"/>
                      </a:endParaRPr>
                    </a:p>
                  </a:txBody>
                  <a:tcPr anchor="ctr" anchorCtr="0"/>
                </a:tc>
                <a:tc hMerge="1">
                  <a:tcPr anchor="ctr" anchorCtr="0"/>
                </a:tc>
              </a:tr>
              <a:tr h="457200">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sym typeface="+mn-ea"/>
                        </a:rPr>
                        <a:t>3.1.1</a:t>
                      </a:r>
                      <a:endParaRPr lang="zh-CN" alt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lang="en-US" altLang="zh-CN" sz="1000">
                          <a:latin typeface="微软雅黑" panose="020B0503020204020204" pitchFamily="34" charset="-122"/>
                          <a:ea typeface="微软雅黑" panose="020B0503020204020204" pitchFamily="34" charset="-122"/>
                        </a:rPr>
                        <a:t>建立安全培训教育制度，编制针对性的年度安全培训计划，并按计划实施；安全教育培训档案齐全</a:t>
                      </a:r>
                      <a:endParaRPr lang="en-US" altLang="zh-CN" sz="1000">
                        <a:latin typeface="微软雅黑" panose="020B0503020204020204" pitchFamily="34" charset="-122"/>
                        <a:ea typeface="微软雅黑" panose="020B0503020204020204" pitchFamily="34" charset="-122"/>
                      </a:endParaRPr>
                    </a:p>
                  </a:txBody>
                  <a:tcPr anchor="ctr" anchorCtr="0"/>
                </a:tc>
              </a:tr>
              <a:tr h="591820">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rPr>
                        <a:t>1.</a:t>
                      </a:r>
                      <a:r>
                        <a:rPr lang="zh-CN" altLang="en-US" sz="1000">
                          <a:solidFill>
                            <a:srgbClr val="FF0000"/>
                          </a:solidFill>
                          <a:latin typeface="微软雅黑" panose="020B0503020204020204" pitchFamily="34" charset="-122"/>
                          <a:ea typeface="微软雅黑" panose="020B0503020204020204" pitchFamily="34" charset="-122"/>
                        </a:rPr>
                        <a:t>建立培训制度，编制年度安全培训计划（计划应根据进度制定）。</a:t>
                      </a:r>
                      <a:endParaRPr lang="zh-CN" altLang="en-US" sz="1000">
                        <a:solidFill>
                          <a:srgbClr val="FF0000"/>
                        </a:solidFill>
                        <a:latin typeface="微软雅黑" panose="020B0503020204020204" pitchFamily="34" charset="-122"/>
                        <a:ea typeface="微软雅黑" panose="020B0503020204020204" pitchFamily="34" charset="-122"/>
                      </a:endParaRPr>
                    </a:p>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rPr>
                        <a:t>2.</a:t>
                      </a:r>
                      <a:r>
                        <a:rPr lang="zh-CN" altLang="en-US" sz="1000">
                          <a:solidFill>
                            <a:srgbClr val="FF0000"/>
                          </a:solidFill>
                          <a:latin typeface="微软雅黑" panose="020B0503020204020204" pitchFamily="34" charset="-122"/>
                          <a:ea typeface="微软雅黑" panose="020B0503020204020204" pitchFamily="34" charset="-122"/>
                        </a:rPr>
                        <a:t>是否按计划开展培训（培训记录是否对应培训计划），培训记录是否保存完整；</a:t>
                      </a:r>
                      <a:endParaRPr lang="en-US" altLang="zh-CN" sz="1000">
                        <a:solidFill>
                          <a:srgbClr val="FF0000"/>
                        </a:solidFill>
                        <a:latin typeface="微软雅黑" panose="020B0503020204020204" pitchFamily="34" charset="-122"/>
                        <a:ea typeface="微软雅黑" panose="020B0503020204020204" pitchFamily="34" charset="-122"/>
                      </a:endParaRPr>
                    </a:p>
                  </a:txBody>
                  <a:tcPr anchor="ctr" anchorCtr="0"/>
                </a:tc>
              </a:tr>
              <a:tr h="348615">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sym typeface="+mn-ea"/>
                        </a:rPr>
                        <a:t>3.1.2</a:t>
                      </a:r>
                      <a:endParaRPr lang="zh-CN" alt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sz="1000">
                          <a:latin typeface="微软雅黑" panose="020B0503020204020204" pitchFamily="34" charset="-122"/>
                          <a:ea typeface="微软雅黑" panose="020B0503020204020204" pitchFamily="34" charset="-122"/>
                        </a:rPr>
                        <a:t>项目经理、安全专职人员、特种作业人员、待岗、转岗、换岗及新员工安全教育应符合要求</a:t>
                      </a:r>
                      <a:endParaRPr sz="1000">
                        <a:latin typeface="微软雅黑" panose="020B0503020204020204" pitchFamily="34" charset="-122"/>
                        <a:ea typeface="微软雅黑" panose="020B0503020204020204" pitchFamily="34" charset="-122"/>
                      </a:endParaRPr>
                    </a:p>
                  </a:txBody>
                  <a:tcPr anchor="ctr" anchorCtr="0"/>
                </a:tc>
              </a:tr>
              <a:tr h="340995">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检查一、二级以及特种作业人员安全教育资料。新员工入场三级安全教育是否附有考核表打分。</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r h="575310">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sym typeface="+mn-ea"/>
                        </a:rPr>
                        <a:t>3.1.3</a:t>
                      </a:r>
                      <a:endParaRPr lang="zh-CN" altLang="en-US" sz="1000">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zh-CN" altLang="en-US" sz="1000">
                          <a:solidFill>
                            <a:schemeClr val="tx1"/>
                          </a:solidFill>
                          <a:latin typeface="微软雅黑" panose="020B0503020204020204" pitchFamily="34" charset="-122"/>
                          <a:ea typeface="微软雅黑" panose="020B0503020204020204" pitchFamily="34" charset="-122"/>
                        </a:rPr>
                        <a:t>督查分包单位、作业班组安全培训、安全晨会开展情况，</a:t>
                      </a:r>
                      <a:r>
                        <a:rPr lang="zh-CN" altLang="en-US" sz="1000">
                          <a:solidFill>
                            <a:srgbClr val="FF0000"/>
                          </a:solidFill>
                          <a:latin typeface="微软雅黑" panose="020B0503020204020204" pitchFamily="34" charset="-122"/>
                          <a:ea typeface="微软雅黑" panose="020B0503020204020204" pitchFamily="34" charset="-122"/>
                        </a:rPr>
                        <a:t>将安全晨会视频、水印照片通过“智慧建造”APP或微信“招商安全巡检”小程序上传至安全信息化系统。</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r h="341630">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按要求开展安全晨会，并将相关视频、照片及时</a:t>
                      </a:r>
                      <a:r>
                        <a:rPr lang="zh-CN" altLang="en-US" sz="1000">
                          <a:solidFill>
                            <a:srgbClr val="FF0000"/>
                          </a:solidFill>
                          <a:latin typeface="微软雅黑" panose="020B0503020204020204" pitchFamily="34" charset="-122"/>
                          <a:ea typeface="微软雅黑" panose="020B0503020204020204" pitchFamily="34" charset="-122"/>
                          <a:sym typeface="+mn-ea"/>
                        </a:rPr>
                        <a:t>通过“智慧建造”APP或微信“招商安全巡检”小程序上传至安全信息化系统。</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r h="375920">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sym typeface="+mn-ea"/>
                        </a:rPr>
                        <a:t>3.1.</a:t>
                      </a:r>
                      <a:r>
                        <a:rPr lang="en-US" sz="1000">
                          <a:latin typeface="微软雅黑" panose="020B0503020204020204" pitchFamily="34" charset="-122"/>
                          <a:ea typeface="微软雅黑" panose="020B0503020204020204" pitchFamily="34" charset="-122"/>
                          <a:sym typeface="+mn-ea"/>
                        </a:rPr>
                        <a:t>4</a:t>
                      </a:r>
                      <a:endParaRPr 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lang="en-US" altLang="zh-CN" sz="1000">
                          <a:latin typeface="微软雅黑" panose="020B0503020204020204" pitchFamily="34" charset="-122"/>
                          <a:ea typeface="微软雅黑" panose="020B0503020204020204" pitchFamily="34" charset="-122"/>
                        </a:rPr>
                        <a:t>对项目施工现场外来参观、学习和检查等人员，进行必要的安全交底、安全告知或宣教</a:t>
                      </a:r>
                      <a:endParaRPr lang="en-US" altLang="zh-CN" sz="1000">
                        <a:latin typeface="微软雅黑" panose="020B0503020204020204" pitchFamily="34" charset="-122"/>
                        <a:ea typeface="微软雅黑" panose="020B0503020204020204" pitchFamily="34" charset="-122"/>
                      </a:endParaRPr>
                    </a:p>
                  </a:txBody>
                  <a:tcPr anchor="ctr" anchorCtr="0"/>
                </a:tc>
              </a:tr>
              <a:tr h="356235">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外来人员是否进行必要的安全交底、安全告知或宣教。</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bl>
          </a:graphicData>
        </a:graphic>
      </p:graphicFrame>
    </p:spTree>
  </p:cSld>
  <p:clrMapOvr>
    <a:masterClrMapping/>
  </p:clrMapOvr>
  <p:transition spd="slow" advClick="0" advTm="8000">
    <p:rand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96240" y="196215"/>
            <a:ext cx="4110355" cy="368300"/>
          </a:xfrm>
          <a:prstGeom prst="rect">
            <a:avLst/>
          </a:prstGeom>
          <a:noFill/>
        </p:spPr>
        <p:txBody>
          <a:bodyPr wrap="square" rtlCol="0">
            <a:spAutoFit/>
          </a:bodyPr>
          <a:p>
            <a:r>
              <a:rPr lang="zh-CN" altLang="en-US" b="1">
                <a:solidFill>
                  <a:schemeClr val="bg1"/>
                </a:solidFill>
                <a:latin typeface="微软雅黑" panose="020B0503020204020204" pitchFamily="34" charset="-122"/>
                <a:ea typeface="微软雅黑" panose="020B0503020204020204" pitchFamily="34" charset="-122"/>
                <a:sym typeface="+mn-ea"/>
              </a:rPr>
              <a:t>二</a:t>
            </a:r>
            <a:r>
              <a:rPr lang="zh-CN" altLang="en-US" b="1">
                <a:solidFill>
                  <a:schemeClr val="bg1"/>
                </a:solidFill>
                <a:latin typeface="微软雅黑" panose="020B0503020204020204" pitchFamily="34" charset="-122"/>
                <a:ea typeface="微软雅黑" panose="020B0503020204020204" pitchFamily="34" charset="-122"/>
              </a:rPr>
              <a:t>、总包安全管理行为检查标准解读</a:t>
            </a:r>
            <a:endParaRPr lang="zh-CN" altLang="en-US" b="1">
              <a:solidFill>
                <a:schemeClr val="bg1"/>
              </a:solidFill>
              <a:latin typeface="微软雅黑" panose="020B0503020204020204" pitchFamily="34" charset="-122"/>
              <a:ea typeface="微软雅黑" panose="020B0503020204020204" pitchFamily="34" charset="-122"/>
            </a:endParaRPr>
          </a:p>
        </p:txBody>
      </p:sp>
      <p:graphicFrame>
        <p:nvGraphicFramePr>
          <p:cNvPr id="3" name="表格 2"/>
          <p:cNvGraphicFramePr/>
          <p:nvPr>
            <p:custDataLst>
              <p:tags r:id="rId1"/>
            </p:custDataLst>
          </p:nvPr>
        </p:nvGraphicFramePr>
        <p:xfrm>
          <a:off x="372110" y="554990"/>
          <a:ext cx="8359775" cy="1287780"/>
        </p:xfrm>
        <a:graphic>
          <a:graphicData uri="http://schemas.openxmlformats.org/drawingml/2006/table">
            <a:tbl>
              <a:tblPr firstRow="1" bandRow="1">
                <a:tableStyleId>{5C22544A-7EE6-4342-B048-85BDC9FD1C3A}</a:tableStyleId>
              </a:tblPr>
              <a:tblGrid>
                <a:gridCol w="962025"/>
                <a:gridCol w="7397750"/>
              </a:tblGrid>
              <a:tr h="394970">
                <a:tc gridSpan="2">
                  <a:txBody>
                    <a:bodyPr/>
                    <a:p>
                      <a:pPr algn="ctr">
                        <a:buNone/>
                      </a:pPr>
                      <a:r>
                        <a:rPr lang="en-US" altLang="zh-CN" sz="1400" b="1">
                          <a:solidFill>
                            <a:schemeClr val="bg1"/>
                          </a:solidFill>
                          <a:latin typeface="微软雅黑" panose="020B0503020204020204" pitchFamily="34" charset="-122"/>
                          <a:ea typeface="微软雅黑" panose="020B0503020204020204" pitchFamily="34" charset="-122"/>
                          <a:sym typeface="+mn-ea"/>
                        </a:rPr>
                        <a:t>3.2</a:t>
                      </a:r>
                      <a:r>
                        <a:rPr lang="zh-CN" altLang="en-US" sz="1400" b="1">
                          <a:solidFill>
                            <a:schemeClr val="bg1"/>
                          </a:solidFill>
                          <a:latin typeface="微软雅黑" panose="020B0503020204020204" pitchFamily="34" charset="-122"/>
                          <a:ea typeface="微软雅黑" panose="020B0503020204020204" pitchFamily="34" charset="-122"/>
                          <a:sym typeface="+mn-ea"/>
                        </a:rPr>
                        <a:t>安全活动</a:t>
                      </a:r>
                      <a:endParaRPr lang="zh-CN" altLang="en-US" sz="1400" b="1">
                        <a:solidFill>
                          <a:schemeClr val="bg1"/>
                        </a:solidFill>
                        <a:latin typeface="微软雅黑" panose="020B0503020204020204" pitchFamily="34" charset="-122"/>
                        <a:ea typeface="微软雅黑" panose="020B0503020204020204" pitchFamily="34" charset="-122"/>
                        <a:sym typeface="+mn-ea"/>
                      </a:endParaRPr>
                    </a:p>
                  </a:txBody>
                  <a:tcPr anchor="ctr" anchorCtr="0">
                    <a:solidFill>
                      <a:schemeClr val="accent1"/>
                    </a:solidFill>
                  </a:tcPr>
                </a:tc>
                <a:tc hMerge="1">
                  <a:tcPr anchor="ctr" anchorCtr="0"/>
                </a:tc>
              </a:tr>
              <a:tr h="372745">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sym typeface="+mn-ea"/>
                        </a:rPr>
                        <a:t>3.2.1</a:t>
                      </a:r>
                      <a:endParaRPr lang="zh-CN" alt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lang="en-US" altLang="zh-CN" sz="1000">
                          <a:latin typeface="微软雅黑" panose="020B0503020204020204" pitchFamily="34" charset="-122"/>
                          <a:ea typeface="微软雅黑" panose="020B0503020204020204" pitchFamily="34" charset="-122"/>
                        </a:rPr>
                        <a:t>按要求组织开展安全活动（如安全月、消防日、行为安全之星等）</a:t>
                      </a:r>
                      <a:endParaRPr lang="en-US" altLang="zh-CN" sz="1000">
                        <a:latin typeface="微软雅黑" panose="020B0503020204020204" pitchFamily="34" charset="-122"/>
                        <a:ea typeface="微软雅黑" panose="020B0503020204020204" pitchFamily="34" charset="-122"/>
                      </a:endParaRPr>
                    </a:p>
                  </a:txBody>
                  <a:tcPr anchor="ctr" anchorCtr="0"/>
                </a:tc>
              </a:tr>
              <a:tr h="520065">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有无按要求开展安全活动。</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bl>
          </a:graphicData>
        </a:graphic>
      </p:graphicFrame>
      <p:graphicFrame>
        <p:nvGraphicFramePr>
          <p:cNvPr id="5" name="表格 4"/>
          <p:cNvGraphicFramePr/>
          <p:nvPr>
            <p:custDataLst>
              <p:tags r:id="rId2"/>
            </p:custDataLst>
          </p:nvPr>
        </p:nvGraphicFramePr>
        <p:xfrm>
          <a:off x="384175" y="2237740"/>
          <a:ext cx="8359775" cy="2395855"/>
        </p:xfrm>
        <a:graphic>
          <a:graphicData uri="http://schemas.openxmlformats.org/drawingml/2006/table">
            <a:tbl>
              <a:tblPr firstRow="1" bandRow="1">
                <a:tableStyleId>{5C22544A-7EE6-4342-B048-85BDC9FD1C3A}</a:tableStyleId>
              </a:tblPr>
              <a:tblGrid>
                <a:gridCol w="962025"/>
                <a:gridCol w="7397750"/>
              </a:tblGrid>
              <a:tr h="355600">
                <a:tc gridSpan="2">
                  <a:txBody>
                    <a:bodyPr/>
                    <a:p>
                      <a:pPr algn="ctr">
                        <a:buNone/>
                      </a:pPr>
                      <a:r>
                        <a:rPr lang="en-US" altLang="zh-CN" sz="1200">
                          <a:latin typeface="微软雅黑" panose="020B0503020204020204" pitchFamily="34" charset="-122"/>
                          <a:ea typeface="微软雅黑" panose="020B0503020204020204" pitchFamily="34" charset="-122"/>
                        </a:rPr>
                        <a:t>4.1</a:t>
                      </a:r>
                      <a:r>
                        <a:rPr lang="zh-CN" altLang="en-US" sz="1200">
                          <a:latin typeface="微软雅黑" panose="020B0503020204020204" pitchFamily="34" charset="-122"/>
                          <a:ea typeface="微软雅黑" panose="020B0503020204020204" pitchFamily="34" charset="-122"/>
                        </a:rPr>
                        <a:t>施工准备阶段</a:t>
                      </a:r>
                      <a:endParaRPr lang="zh-CN" altLang="en-US" sz="1200">
                        <a:latin typeface="微软雅黑" panose="020B0503020204020204" pitchFamily="34" charset="-122"/>
                        <a:ea typeface="微软雅黑" panose="020B0503020204020204" pitchFamily="34" charset="-122"/>
                      </a:endParaRPr>
                    </a:p>
                  </a:txBody>
                  <a:tcPr anchor="ctr" anchorCtr="0"/>
                </a:tc>
                <a:tc hMerge="1">
                  <a:tcPr anchor="ctr" anchorCtr="0"/>
                </a:tc>
              </a:tr>
              <a:tr h="492125">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sym typeface="+mn-ea"/>
                        </a:rPr>
                        <a:t>4.1.1</a:t>
                      </a:r>
                      <a:endParaRPr lang="zh-CN" alt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sz="1000">
                          <a:latin typeface="微软雅黑" panose="020B0503020204020204" pitchFamily="34" charset="-122"/>
                          <a:ea typeface="微软雅黑" panose="020B0503020204020204" pitchFamily="34" charset="-122"/>
                        </a:rPr>
                        <a:t>开工前，备案相关气象、水文影响、管线等资料，建立《项目环境安全资料清单》，复核项目具体所在地区的环境，包括一般自然条件、施工条件及环境，如地质地貌、气候、交通、水电等的供应和应急等其他资源情况</a:t>
                      </a:r>
                      <a:endParaRPr sz="1000">
                        <a:latin typeface="微软雅黑" panose="020B0503020204020204" pitchFamily="34" charset="-122"/>
                        <a:ea typeface="微软雅黑" panose="020B0503020204020204" pitchFamily="34" charset="-122"/>
                      </a:endParaRPr>
                    </a:p>
                  </a:txBody>
                  <a:tcPr anchor="ctr" anchorCtr="0"/>
                </a:tc>
              </a:tr>
              <a:tr h="438150">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sym typeface="+mn-ea"/>
                        </a:rPr>
                        <a:t>对周边环境资料进行备案，建立《项目环境安全资料清单》</a:t>
                      </a:r>
                      <a:endParaRPr lang="zh-CN" altLang="en-US" sz="1000" b="0">
                        <a:solidFill>
                          <a:srgbClr val="FF0000"/>
                        </a:solidFill>
                        <a:latin typeface="微软雅黑" panose="020B0503020204020204" pitchFamily="34" charset="-122"/>
                        <a:ea typeface="微软雅黑" panose="020B0503020204020204" pitchFamily="34" charset="-122"/>
                      </a:endParaRPr>
                    </a:p>
                  </a:txBody>
                  <a:tcPr anchor="ctr" anchorCtr="0"/>
                </a:tc>
              </a:tr>
              <a:tr h="504825">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sym typeface="+mn-ea"/>
                        </a:rPr>
                        <a:t>4.1.2</a:t>
                      </a:r>
                      <a:endParaRPr lang="zh-CN" alt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sz="1000">
                          <a:latin typeface="微软雅黑" panose="020B0503020204020204" pitchFamily="34" charset="-122"/>
                          <a:ea typeface="微软雅黑" panose="020B0503020204020204" pitchFamily="34" charset="-122"/>
                        </a:rPr>
                        <a:t>对项目施工期间现场周边环境安全评价检查；对可能造成毗邻建筑物或地下管线损害的工程，制定专项安全防护措施方案并实施；对可能危及双方安全生产的周边单位，签订安全生产协议，明确各方安全职责；</a:t>
                      </a:r>
                      <a:endParaRPr sz="1000">
                        <a:latin typeface="微软雅黑" panose="020B0503020204020204" pitchFamily="34" charset="-122"/>
                        <a:ea typeface="微软雅黑" panose="020B0503020204020204" pitchFamily="34" charset="-122"/>
                      </a:endParaRPr>
                    </a:p>
                  </a:txBody>
                  <a:tcPr anchor="ctr" anchorCtr="0"/>
                </a:tc>
              </a:tr>
              <a:tr h="605155">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sym typeface="+mn-ea"/>
                        </a:rPr>
                        <a:t>1.</a:t>
                      </a:r>
                      <a:r>
                        <a:rPr lang="zh-CN" altLang="en-US" sz="1000">
                          <a:solidFill>
                            <a:srgbClr val="FF0000"/>
                          </a:solidFill>
                          <a:latin typeface="微软雅黑" panose="020B0503020204020204" pitchFamily="34" charset="-122"/>
                          <a:ea typeface="微软雅黑" panose="020B0503020204020204" pitchFamily="34" charset="-122"/>
                          <a:sym typeface="+mn-ea"/>
                        </a:rPr>
                        <a:t>总包制定的对地下管线或毗邻的建筑物的专项安全防护方案；</a:t>
                      </a:r>
                      <a:endParaRPr lang="zh-CN" altLang="en-US" sz="1000">
                        <a:solidFill>
                          <a:srgbClr val="FF0000"/>
                        </a:solidFill>
                        <a:latin typeface="微软雅黑" panose="020B0503020204020204" pitchFamily="34" charset="-122"/>
                        <a:ea typeface="微软雅黑" panose="020B0503020204020204" pitchFamily="34" charset="-122"/>
                        <a:sym typeface="+mn-ea"/>
                      </a:endParaRPr>
                    </a:p>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sym typeface="+mn-ea"/>
                        </a:rPr>
                        <a:t>2.</a:t>
                      </a:r>
                      <a:r>
                        <a:rPr lang="zh-CN" altLang="en-US" sz="1000">
                          <a:solidFill>
                            <a:srgbClr val="FF0000"/>
                          </a:solidFill>
                          <a:latin typeface="微软雅黑" panose="020B0503020204020204" pitchFamily="34" charset="-122"/>
                          <a:ea typeface="微软雅黑" panose="020B0503020204020204" pitchFamily="34" charset="-122"/>
                          <a:sym typeface="+mn-ea"/>
                        </a:rPr>
                        <a:t>与有可能危及双方安全生产的周边单位，签订安全生产协议，明确各方安全职责。</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bl>
          </a:graphicData>
        </a:graphic>
      </p:graphicFrame>
      <p:sp>
        <p:nvSpPr>
          <p:cNvPr id="7" name="文本框 6"/>
          <p:cNvSpPr txBox="1"/>
          <p:nvPr/>
        </p:nvSpPr>
        <p:spPr>
          <a:xfrm>
            <a:off x="396240" y="1883410"/>
            <a:ext cx="5434965" cy="319405"/>
          </a:xfrm>
          <a:prstGeom prst="rect">
            <a:avLst/>
          </a:prstGeom>
          <a:noFill/>
        </p:spPr>
        <p:txBody>
          <a:bodyPr wrap="square" rtlCol="0">
            <a:spAutoFit/>
          </a:bodyPr>
          <a:p>
            <a:r>
              <a:rPr lang="en-US" altLang="zh-CN" sz="1400" b="1">
                <a:solidFill>
                  <a:srgbClr val="00B0F0"/>
                </a:solidFill>
                <a:latin typeface="微软雅黑" panose="020B0503020204020204" pitchFamily="34" charset="-122"/>
                <a:ea typeface="微软雅黑" panose="020B0503020204020204" pitchFamily="34" charset="-122"/>
                <a:sym typeface="+mn-ea"/>
              </a:rPr>
              <a:t>4.</a:t>
            </a:r>
            <a:r>
              <a:rPr lang="zh-CN" altLang="en-US" sz="1400" b="1">
                <a:solidFill>
                  <a:srgbClr val="00B0F0"/>
                </a:solidFill>
                <a:latin typeface="微软雅黑" panose="020B0503020204020204" pitchFamily="34" charset="-122"/>
                <a:ea typeface="微软雅黑" panose="020B0503020204020204" pitchFamily="34" charset="-122"/>
                <a:sym typeface="+mn-ea"/>
              </a:rPr>
              <a:t>现场管理</a:t>
            </a:r>
            <a:endParaRPr lang="zh-CN" altLang="en-US"/>
          </a:p>
        </p:txBody>
      </p:sp>
    </p:spTree>
  </p:cSld>
  <p:clrMapOvr>
    <a:masterClrMapping/>
  </p:clrMapOvr>
  <p:transition spd="slow" advClick="0" advTm="8000">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96240" y="196215"/>
            <a:ext cx="4110355" cy="368300"/>
          </a:xfrm>
          <a:prstGeom prst="rect">
            <a:avLst/>
          </a:prstGeom>
          <a:noFill/>
        </p:spPr>
        <p:txBody>
          <a:bodyPr wrap="square" rtlCol="0">
            <a:spAutoFit/>
          </a:bodyPr>
          <a:p>
            <a:r>
              <a:rPr lang="zh-CN" altLang="en-US" b="1">
                <a:solidFill>
                  <a:schemeClr val="bg1"/>
                </a:solidFill>
                <a:latin typeface="微软雅黑" panose="020B0503020204020204" pitchFamily="34" charset="-122"/>
                <a:ea typeface="微软雅黑" panose="020B0503020204020204" pitchFamily="34" charset="-122"/>
                <a:sym typeface="+mn-ea"/>
              </a:rPr>
              <a:t>二</a:t>
            </a:r>
            <a:r>
              <a:rPr lang="zh-CN" altLang="en-US" b="1">
                <a:solidFill>
                  <a:schemeClr val="bg1"/>
                </a:solidFill>
                <a:latin typeface="微软雅黑" panose="020B0503020204020204" pitchFamily="34" charset="-122"/>
                <a:ea typeface="微软雅黑" panose="020B0503020204020204" pitchFamily="34" charset="-122"/>
              </a:rPr>
              <a:t>、总包安全管理行为检查标准解读</a:t>
            </a:r>
            <a:endParaRPr lang="zh-CN" altLang="en-US" b="1">
              <a:solidFill>
                <a:schemeClr val="bg1"/>
              </a:solidFill>
              <a:latin typeface="微软雅黑" panose="020B0503020204020204" pitchFamily="34" charset="-122"/>
              <a:ea typeface="微软雅黑" panose="020B0503020204020204" pitchFamily="34" charset="-122"/>
            </a:endParaRPr>
          </a:p>
        </p:txBody>
      </p:sp>
      <p:graphicFrame>
        <p:nvGraphicFramePr>
          <p:cNvPr id="6" name="表格 5"/>
          <p:cNvGraphicFramePr/>
          <p:nvPr>
            <p:custDataLst>
              <p:tags r:id="rId1"/>
            </p:custDataLst>
          </p:nvPr>
        </p:nvGraphicFramePr>
        <p:xfrm>
          <a:off x="376555" y="596265"/>
          <a:ext cx="8359775" cy="4037330"/>
        </p:xfrm>
        <a:graphic>
          <a:graphicData uri="http://schemas.openxmlformats.org/drawingml/2006/table">
            <a:tbl>
              <a:tblPr firstRow="1" bandRow="1">
                <a:tableStyleId>{5C22544A-7EE6-4342-B048-85BDC9FD1C3A}</a:tableStyleId>
              </a:tblPr>
              <a:tblGrid>
                <a:gridCol w="962025"/>
                <a:gridCol w="7397750"/>
              </a:tblGrid>
              <a:tr h="354965">
                <a:tc gridSpan="2">
                  <a:txBody>
                    <a:bodyPr/>
                    <a:p>
                      <a:pPr algn="ctr">
                        <a:buNone/>
                      </a:pPr>
                      <a:r>
                        <a:rPr lang="en-US" altLang="zh-CN" sz="1200">
                          <a:latin typeface="微软雅黑" panose="020B0503020204020204" pitchFamily="34" charset="-122"/>
                          <a:ea typeface="微软雅黑" panose="020B0503020204020204" pitchFamily="34" charset="-122"/>
                        </a:rPr>
                        <a:t>4.1</a:t>
                      </a:r>
                      <a:r>
                        <a:rPr lang="zh-CN" altLang="en-US" sz="1200">
                          <a:latin typeface="微软雅黑" panose="020B0503020204020204" pitchFamily="34" charset="-122"/>
                          <a:ea typeface="微软雅黑" panose="020B0503020204020204" pitchFamily="34" charset="-122"/>
                        </a:rPr>
                        <a:t>施工准备阶段</a:t>
                      </a:r>
                      <a:endParaRPr lang="zh-CN" altLang="en-US" sz="1200">
                        <a:latin typeface="微软雅黑" panose="020B0503020204020204" pitchFamily="34" charset="-122"/>
                        <a:ea typeface="微软雅黑" panose="020B0503020204020204" pitchFamily="34" charset="-122"/>
                      </a:endParaRPr>
                    </a:p>
                  </a:txBody>
                  <a:tcPr anchor="ctr" anchorCtr="0"/>
                </a:tc>
                <a:tc hMerge="1">
                  <a:tcPr anchor="ctr" anchorCtr="0"/>
                </a:tc>
              </a:tr>
              <a:tr h="432435">
                <a:tc>
                  <a:txBody>
                    <a:bodyPr/>
                    <a:p>
                      <a:pPr marL="0" algn="ctr">
                        <a:buNone/>
                      </a:pPr>
                      <a:r>
                        <a:rPr lang="zh-CN" altLang="en-US" sz="1000" b="0">
                          <a:latin typeface="微软雅黑" panose="020B0503020204020204" pitchFamily="34" charset="-122"/>
                          <a:ea typeface="微软雅黑" panose="020B0503020204020204" pitchFamily="34" charset="-122"/>
                          <a:sym typeface="+mn-ea"/>
                        </a:rPr>
                        <a:t>条款</a:t>
                      </a:r>
                      <a:r>
                        <a:rPr sz="1000" b="0" u="none">
                          <a:latin typeface="微软雅黑" panose="020B0503020204020204" pitchFamily="34" charset="-122"/>
                          <a:ea typeface="微软雅黑" panose="020B0503020204020204" pitchFamily="34" charset="-122"/>
                        </a:rPr>
                        <a:t>4.1.3</a:t>
                      </a:r>
                      <a:endParaRPr sz="1000" b="0" u="none">
                        <a:latin typeface="微软雅黑" panose="020B0503020204020204" pitchFamily="34" charset="-122"/>
                        <a:ea typeface="微软雅黑" panose="020B0503020204020204" pitchFamily="34" charset="-122"/>
                      </a:endParaRPr>
                    </a:p>
                  </a:txBody>
                  <a:tcPr marL="0" marR="0" marT="0" marB="0" vert="horz" anchor="ctr"/>
                </a:tc>
                <a:tc>
                  <a:txBody>
                    <a:bodyPr/>
                    <a:p>
                      <a:pPr marL="0" algn="l">
                        <a:buNone/>
                      </a:pPr>
                      <a:r>
                        <a:rPr lang="en-US" sz="1000" b="0" u="none">
                          <a:latin typeface="微软雅黑" panose="020B0503020204020204" pitchFamily="34" charset="-122"/>
                          <a:ea typeface="微软雅黑" panose="020B0503020204020204" pitchFamily="34" charset="-122"/>
                        </a:rPr>
                        <a:t>  </a:t>
                      </a:r>
                      <a:r>
                        <a:rPr sz="1000" b="0" u="none">
                          <a:latin typeface="微软雅黑" panose="020B0503020204020204" pitchFamily="34" charset="-122"/>
                          <a:ea typeface="微软雅黑" panose="020B0503020204020204" pitchFamily="34" charset="-122"/>
                        </a:rPr>
                        <a:t>依据《招商蛇口业主项目部安全文明施工标准化管理手册》等文件，对项目的安全文明施工进行总体策划，编制项目施工组织设计安全专篇（或安全专篇），经项目总监理工程师审核签并实施</a:t>
                      </a:r>
                      <a:endParaRPr sz="1000" b="0" u="none">
                        <a:latin typeface="微软雅黑" panose="020B0503020204020204" pitchFamily="34" charset="-122"/>
                        <a:ea typeface="微软雅黑" panose="020B0503020204020204" pitchFamily="34" charset="-122"/>
                      </a:endParaRPr>
                    </a:p>
                  </a:txBody>
                  <a:tcPr marL="0" marR="0" marT="0" marB="0" vert="horz" anchor="ctr"/>
                </a:tc>
              </a:tr>
              <a:tr h="432435">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sym typeface="+mn-ea"/>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依据业主项目部文件对项目安全文明施工进行总体策划，编制安全专篇施工组织设计，经总监审核并实施。</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r h="432435">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sym typeface="+mn-ea"/>
                        </a:rPr>
                        <a:t>4.1.4</a:t>
                      </a:r>
                      <a:endParaRPr 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lang="en-US" altLang="zh-CN" sz="1000">
                          <a:latin typeface="微软雅黑" panose="020B0503020204020204" pitchFamily="34" charset="-122"/>
                          <a:ea typeface="微软雅黑" panose="020B0503020204020204" pitchFamily="34" charset="-122"/>
                          <a:sym typeface="+mn-ea"/>
                        </a:rPr>
                        <a:t>编制临时设施（临建、临电、消防、环境卫生）施工组织设计并实施</a:t>
                      </a:r>
                      <a:endParaRPr lang="en-US" altLang="zh-CN" sz="1000">
                        <a:latin typeface="微软雅黑" panose="020B0503020204020204" pitchFamily="34" charset="-122"/>
                        <a:ea typeface="微软雅黑" panose="020B0503020204020204" pitchFamily="34" charset="-122"/>
                      </a:endParaRPr>
                    </a:p>
                  </a:txBody>
                  <a:tcPr anchor="ctr" anchorCtr="0"/>
                </a:tc>
              </a:tr>
              <a:tr h="432435">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a:buNone/>
                      </a:pPr>
                      <a:r>
                        <a:rPr lang="zh-CN" altLang="en-US" sz="1000">
                          <a:solidFill>
                            <a:srgbClr val="FF0000"/>
                          </a:solidFill>
                          <a:latin typeface="微软雅黑" panose="020B0503020204020204" pitchFamily="34" charset="-122"/>
                          <a:ea typeface="微软雅黑" panose="020B0503020204020204" pitchFamily="34" charset="-122"/>
                          <a:sym typeface="+mn-ea"/>
                        </a:rPr>
                        <a:t>编制临时设施施工组织设计并实施。</a:t>
                      </a:r>
                      <a:endParaRPr lang="en-US" altLang="zh-CN" sz="1000">
                        <a:latin typeface="微软雅黑" panose="020B0503020204020204" pitchFamily="34" charset="-122"/>
                        <a:ea typeface="微软雅黑" panose="020B0503020204020204" pitchFamily="34" charset="-122"/>
                      </a:endParaRPr>
                    </a:p>
                  </a:txBody>
                  <a:tcPr anchor="ctr" anchorCtr="0"/>
                </a:tc>
              </a:tr>
              <a:tr h="432435">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sym typeface="+mn-ea"/>
                        </a:rPr>
                        <a:t>4.1.5</a:t>
                      </a:r>
                      <a:endParaRPr 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lang="en-US" altLang="zh-CN" sz="1000">
                          <a:latin typeface="微软雅黑" panose="020B0503020204020204" pitchFamily="34" charset="-122"/>
                          <a:ea typeface="微软雅黑" panose="020B0503020204020204" pitchFamily="34" charset="-122"/>
                          <a:sym typeface="+mn-ea"/>
                        </a:rPr>
                        <a:t>参与业主项目部组织召开的首次安全会议，开展项目安全交底；移交安全相关安全制度文件及文本数据库；与</a:t>
                      </a:r>
                      <a:r>
                        <a:rPr lang="zh-CN" altLang="en-US" sz="1000">
                          <a:latin typeface="微软雅黑" panose="020B0503020204020204" pitchFamily="34" charset="-122"/>
                          <a:ea typeface="微软雅黑" panose="020B0503020204020204" pitchFamily="34" charset="-122"/>
                          <a:sym typeface="+mn-ea"/>
                        </a:rPr>
                        <a:t>业主</a:t>
                      </a:r>
                      <a:r>
                        <a:rPr lang="en-US" altLang="zh-CN" sz="1000">
                          <a:latin typeface="微软雅黑" panose="020B0503020204020204" pitchFamily="34" charset="-122"/>
                          <a:ea typeface="微软雅黑" panose="020B0503020204020204" pitchFamily="34" charset="-122"/>
                          <a:sym typeface="+mn-ea"/>
                        </a:rPr>
                        <a:t>签订安全协议</a:t>
                      </a:r>
                      <a:endParaRPr lang="en-US" altLang="zh-CN" sz="1000">
                        <a:latin typeface="微软雅黑" panose="020B0503020204020204" pitchFamily="34" charset="-122"/>
                        <a:ea typeface="微软雅黑" panose="020B0503020204020204" pitchFamily="34" charset="-122"/>
                      </a:endParaRPr>
                    </a:p>
                  </a:txBody>
                  <a:tcPr anchor="ctr" anchorCtr="0"/>
                </a:tc>
              </a:tr>
              <a:tr h="602615">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sym typeface="+mn-ea"/>
                        </a:rPr>
                        <a:t>1.</a:t>
                      </a:r>
                      <a:r>
                        <a:rPr lang="zh-CN" altLang="en-US" sz="1000">
                          <a:solidFill>
                            <a:srgbClr val="FF0000"/>
                          </a:solidFill>
                          <a:latin typeface="微软雅黑" panose="020B0503020204020204" pitchFamily="34" charset="-122"/>
                          <a:ea typeface="微软雅黑" panose="020B0503020204020204" pitchFamily="34" charset="-122"/>
                          <a:sym typeface="+mn-ea"/>
                        </a:rPr>
                        <a:t>移交文件及文本数据库。</a:t>
                      </a:r>
                      <a:endParaRPr lang="zh-CN" altLang="en-US" sz="1000">
                        <a:solidFill>
                          <a:srgbClr val="FF0000"/>
                        </a:solidFill>
                        <a:latin typeface="微软雅黑" panose="020B0503020204020204" pitchFamily="34" charset="-122"/>
                        <a:ea typeface="微软雅黑" panose="020B0503020204020204" pitchFamily="34" charset="-122"/>
                      </a:endParaRPr>
                    </a:p>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sym typeface="+mn-ea"/>
                        </a:rPr>
                        <a:t>2.</a:t>
                      </a:r>
                      <a:r>
                        <a:rPr lang="zh-CN" altLang="en-US" sz="1000">
                          <a:solidFill>
                            <a:srgbClr val="FF0000"/>
                          </a:solidFill>
                          <a:latin typeface="微软雅黑" panose="020B0503020204020204" pitchFamily="34" charset="-122"/>
                          <a:ea typeface="微软雅黑" panose="020B0503020204020204" pitchFamily="34" charset="-122"/>
                          <a:sym typeface="+mn-ea"/>
                        </a:rPr>
                        <a:t>与业主签订安全协议。</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r h="314960">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sym typeface="+mn-ea"/>
                        </a:rPr>
                        <a:t>4.1.</a:t>
                      </a:r>
                      <a:r>
                        <a:rPr lang="en-US" sz="1000">
                          <a:latin typeface="微软雅黑" panose="020B0503020204020204" pitchFamily="34" charset="-122"/>
                          <a:ea typeface="微软雅黑" panose="020B0503020204020204" pitchFamily="34" charset="-122"/>
                          <a:sym typeface="+mn-ea"/>
                        </a:rPr>
                        <a:t>6</a:t>
                      </a:r>
                      <a:endParaRPr 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sz="1000">
                          <a:latin typeface="微软雅黑" panose="020B0503020204020204" pitchFamily="34" charset="-122"/>
                          <a:ea typeface="微软雅黑" panose="020B0503020204020204" pitchFamily="34" charset="-122"/>
                        </a:rPr>
                        <a:t>对分包单位开工前安全生产条件审查；</a:t>
                      </a:r>
                      <a:r>
                        <a:rPr sz="1000">
                          <a:solidFill>
                            <a:srgbClr val="FF0000"/>
                          </a:solidFill>
                          <a:latin typeface="微软雅黑" panose="020B0503020204020204" pitchFamily="34" charset="-122"/>
                          <a:ea typeface="微软雅黑" panose="020B0503020204020204" pitchFamily="34" charset="-122"/>
                        </a:rPr>
                        <a:t>落实开工前的安全组织架构建立、主要全管理人员到岗履责。</a:t>
                      </a:r>
                      <a:endParaRPr sz="1000">
                        <a:solidFill>
                          <a:srgbClr val="FF0000"/>
                        </a:solidFill>
                        <a:latin typeface="微软雅黑" panose="020B0503020204020204" pitchFamily="34" charset="-122"/>
                        <a:ea typeface="微软雅黑" panose="020B0503020204020204" pitchFamily="34" charset="-122"/>
                      </a:endParaRPr>
                    </a:p>
                  </a:txBody>
                  <a:tcPr anchor="ctr" anchorCtr="0"/>
                </a:tc>
              </a:tr>
              <a:tr h="602615">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rPr>
                        <a:t>1.</a:t>
                      </a:r>
                      <a:r>
                        <a:rPr sz="1000">
                          <a:solidFill>
                            <a:srgbClr val="FF0000"/>
                          </a:solidFill>
                          <a:latin typeface="微软雅黑" panose="020B0503020204020204" pitchFamily="34" charset="-122"/>
                          <a:ea typeface="微软雅黑" panose="020B0503020204020204" pitchFamily="34" charset="-122"/>
                          <a:sym typeface="+mn-ea"/>
                        </a:rPr>
                        <a:t>对分包单位开工前安全生产条件审查；</a:t>
                      </a:r>
                      <a:endParaRPr lang="zh-CN" altLang="en-US" sz="1000">
                        <a:solidFill>
                          <a:srgbClr val="FF0000"/>
                        </a:solidFill>
                        <a:latin typeface="微软雅黑" panose="020B0503020204020204" pitchFamily="34" charset="-122"/>
                        <a:ea typeface="微软雅黑" panose="020B0503020204020204" pitchFamily="34" charset="-122"/>
                      </a:endParaRPr>
                    </a:p>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rPr>
                        <a:t>2.</a:t>
                      </a:r>
                      <a:r>
                        <a:rPr sz="1000">
                          <a:solidFill>
                            <a:srgbClr val="FF0000"/>
                          </a:solidFill>
                          <a:latin typeface="微软雅黑" panose="020B0503020204020204" pitchFamily="34" charset="-122"/>
                          <a:ea typeface="微软雅黑" panose="020B0503020204020204" pitchFamily="34" charset="-122"/>
                          <a:sym typeface="+mn-ea"/>
                        </a:rPr>
                        <a:t>落实开工前的安全组织架构建立、主要全管理人员到岗履责。</a:t>
                      </a:r>
                      <a:endParaRPr lang="zh-CN" altLang="en-US" sz="1000">
                        <a:solidFill>
                          <a:srgbClr val="FF0000"/>
                        </a:solidFill>
                        <a:latin typeface="微软雅黑" panose="020B0503020204020204" pitchFamily="34" charset="-122"/>
                        <a:ea typeface="微软雅黑" panose="020B0503020204020204" pitchFamily="34" charset="-122"/>
                        <a:sym typeface="+mn-ea"/>
                      </a:endParaRPr>
                    </a:p>
                  </a:txBody>
                  <a:tcPr anchor="ctr" anchorCtr="0"/>
                </a:tc>
              </a:tr>
            </a:tbl>
          </a:graphicData>
        </a:graphic>
      </p:graphicFrame>
    </p:spTree>
  </p:cSld>
  <p:clrMapOvr>
    <a:masterClrMapping/>
  </p:clrMapOvr>
  <p:transition spd="slow" advClick="0" advTm="8000">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18465" y="555625"/>
            <a:ext cx="5434965" cy="319405"/>
          </a:xfrm>
          <a:prstGeom prst="rect">
            <a:avLst/>
          </a:prstGeom>
          <a:noFill/>
        </p:spPr>
        <p:txBody>
          <a:bodyPr wrap="square" rtlCol="0">
            <a:spAutoFit/>
          </a:bodyPr>
          <a:p>
            <a:r>
              <a:rPr lang="en-US" altLang="zh-CN" sz="1400" b="1">
                <a:solidFill>
                  <a:srgbClr val="00B0F0"/>
                </a:solidFill>
                <a:latin typeface="微软雅黑" panose="020B0503020204020204" pitchFamily="34" charset="-122"/>
                <a:ea typeface="微软雅黑" panose="020B0503020204020204" pitchFamily="34" charset="-122"/>
                <a:sym typeface="+mn-ea"/>
              </a:rPr>
              <a:t>4.</a:t>
            </a:r>
            <a:r>
              <a:rPr lang="zh-CN" altLang="en-US" sz="1400" b="1">
                <a:solidFill>
                  <a:srgbClr val="00B0F0"/>
                </a:solidFill>
                <a:latin typeface="微软雅黑" panose="020B0503020204020204" pitchFamily="34" charset="-122"/>
                <a:ea typeface="微软雅黑" panose="020B0503020204020204" pitchFamily="34" charset="-122"/>
                <a:sym typeface="+mn-ea"/>
              </a:rPr>
              <a:t>现场管理</a:t>
            </a:r>
            <a:endParaRPr lang="zh-CN" altLang="en-US"/>
          </a:p>
        </p:txBody>
      </p:sp>
      <p:sp>
        <p:nvSpPr>
          <p:cNvPr id="4" name="文本框 3"/>
          <p:cNvSpPr txBox="1"/>
          <p:nvPr/>
        </p:nvSpPr>
        <p:spPr>
          <a:xfrm>
            <a:off x="396240" y="196215"/>
            <a:ext cx="4110355" cy="368300"/>
          </a:xfrm>
          <a:prstGeom prst="rect">
            <a:avLst/>
          </a:prstGeom>
          <a:noFill/>
        </p:spPr>
        <p:txBody>
          <a:bodyPr wrap="square" rtlCol="0">
            <a:spAutoFit/>
          </a:bodyPr>
          <a:p>
            <a:r>
              <a:rPr lang="zh-CN" altLang="en-US" b="1">
                <a:solidFill>
                  <a:schemeClr val="bg1"/>
                </a:solidFill>
                <a:latin typeface="微软雅黑" panose="020B0503020204020204" pitchFamily="34" charset="-122"/>
                <a:ea typeface="微软雅黑" panose="020B0503020204020204" pitchFamily="34" charset="-122"/>
                <a:sym typeface="+mn-ea"/>
              </a:rPr>
              <a:t>二</a:t>
            </a:r>
            <a:r>
              <a:rPr lang="zh-CN" altLang="en-US" b="1">
                <a:solidFill>
                  <a:schemeClr val="bg1"/>
                </a:solidFill>
                <a:latin typeface="微软雅黑" panose="020B0503020204020204" pitchFamily="34" charset="-122"/>
                <a:ea typeface="微软雅黑" panose="020B0503020204020204" pitchFamily="34" charset="-122"/>
              </a:rPr>
              <a:t>、总包安全管理行为检查标准解读</a:t>
            </a:r>
            <a:endParaRPr lang="zh-CN" altLang="en-US" b="1">
              <a:solidFill>
                <a:schemeClr val="bg1"/>
              </a:solidFill>
              <a:latin typeface="微软雅黑" panose="020B0503020204020204" pitchFamily="34" charset="-122"/>
              <a:ea typeface="微软雅黑" panose="020B0503020204020204" pitchFamily="34" charset="-122"/>
            </a:endParaRPr>
          </a:p>
        </p:txBody>
      </p:sp>
      <p:graphicFrame>
        <p:nvGraphicFramePr>
          <p:cNvPr id="6" name="表格 5"/>
          <p:cNvGraphicFramePr/>
          <p:nvPr>
            <p:custDataLst>
              <p:tags r:id="rId1"/>
            </p:custDataLst>
          </p:nvPr>
        </p:nvGraphicFramePr>
        <p:xfrm>
          <a:off x="415925" y="907415"/>
          <a:ext cx="8360410" cy="3422015"/>
        </p:xfrm>
        <a:graphic>
          <a:graphicData uri="http://schemas.openxmlformats.org/drawingml/2006/table">
            <a:tbl>
              <a:tblPr firstRow="1" bandRow="1">
                <a:tableStyleId>{5C22544A-7EE6-4342-B048-85BDC9FD1C3A}</a:tableStyleId>
              </a:tblPr>
              <a:tblGrid>
                <a:gridCol w="962025"/>
                <a:gridCol w="7398385"/>
              </a:tblGrid>
              <a:tr h="309245">
                <a:tc gridSpan="2">
                  <a:txBody>
                    <a:bodyPr/>
                    <a:p>
                      <a:pPr algn="ctr">
                        <a:buNone/>
                      </a:pPr>
                      <a:r>
                        <a:rPr lang="en-US" altLang="zh-CN" sz="1200">
                          <a:latin typeface="微软雅黑" panose="020B0503020204020204" pitchFamily="34" charset="-122"/>
                          <a:ea typeface="微软雅黑" panose="020B0503020204020204" pitchFamily="34" charset="-122"/>
                        </a:rPr>
                        <a:t>4.2</a:t>
                      </a:r>
                      <a:r>
                        <a:rPr lang="zh-CN" altLang="en-US" sz="1200">
                          <a:latin typeface="微软雅黑" panose="020B0503020204020204" pitchFamily="34" charset="-122"/>
                          <a:ea typeface="微软雅黑" panose="020B0503020204020204" pitchFamily="34" charset="-122"/>
                        </a:rPr>
                        <a:t>施工实施阶段</a:t>
                      </a:r>
                      <a:endParaRPr lang="zh-CN" altLang="en-US" sz="1200">
                        <a:latin typeface="微软雅黑" panose="020B0503020204020204" pitchFamily="34" charset="-122"/>
                        <a:ea typeface="微软雅黑" panose="020B0503020204020204" pitchFamily="34" charset="-122"/>
                      </a:endParaRPr>
                    </a:p>
                  </a:txBody>
                  <a:tcPr anchor="ctr" anchorCtr="0"/>
                </a:tc>
                <a:tc hMerge="1">
                  <a:tcPr anchor="ctr" anchorCtr="0"/>
                </a:tc>
              </a:tr>
              <a:tr h="220980">
                <a:tc>
                  <a:txBody>
                    <a:bodyPr/>
                    <a:p>
                      <a:pPr algn="ctr">
                        <a:buNone/>
                      </a:pPr>
                      <a:r>
                        <a:rPr lang="zh-CN" altLang="en-US" sz="1000" b="0">
                          <a:latin typeface="微软雅黑" panose="020B0503020204020204" pitchFamily="34" charset="-122"/>
                          <a:ea typeface="微软雅黑" panose="020B0503020204020204" pitchFamily="34" charset="-122"/>
                        </a:rPr>
                        <a:t>条款</a:t>
                      </a:r>
                      <a:r>
                        <a:rPr lang="en-US" altLang="zh-CN" sz="1000" b="0">
                          <a:latin typeface="微软雅黑" panose="020B0503020204020204" pitchFamily="34" charset="-122"/>
                          <a:ea typeface="微软雅黑" panose="020B0503020204020204" pitchFamily="34" charset="-122"/>
                          <a:sym typeface="+mn-ea"/>
                        </a:rPr>
                        <a:t>4.2.</a:t>
                      </a:r>
                      <a:r>
                        <a:rPr lang="en-US" sz="1000" b="0">
                          <a:latin typeface="微软雅黑" panose="020B0503020204020204" pitchFamily="34" charset="-122"/>
                          <a:ea typeface="微软雅黑" panose="020B0503020204020204" pitchFamily="34" charset="-122"/>
                          <a:sym typeface="+mn-ea"/>
                        </a:rPr>
                        <a:t>1</a:t>
                      </a:r>
                      <a:endParaRPr lang="en-US" sz="1000" b="0">
                        <a:latin typeface="微软雅黑" panose="020B0503020204020204" pitchFamily="34" charset="-122"/>
                        <a:ea typeface="微软雅黑" panose="020B0503020204020204" pitchFamily="34" charset="-122"/>
                      </a:endParaRPr>
                    </a:p>
                  </a:txBody>
                  <a:tcPr anchor="ctr" anchorCtr="0"/>
                </a:tc>
                <a:tc>
                  <a:txBody>
                    <a:bodyPr/>
                    <a:p>
                      <a:pPr algn="l">
                        <a:buNone/>
                      </a:pPr>
                      <a:r>
                        <a:rPr sz="1000">
                          <a:latin typeface="微软雅黑" panose="020B0503020204020204" pitchFamily="34" charset="-122"/>
                          <a:ea typeface="微软雅黑" panose="020B0503020204020204" pitchFamily="34" charset="-122"/>
                        </a:rPr>
                        <a:t>编制安全技术措施方案（如群塔作业、临电、消防、大型设备安拆维保、吊篮、模板、支架、幕墙、钢构等）；对方案实施情况进行检查、分析评价，验收：审查专业分包单位安全技术措施方案及实施情况；</a:t>
                      </a:r>
                      <a:endParaRPr sz="1000">
                        <a:latin typeface="微软雅黑" panose="020B0503020204020204" pitchFamily="34" charset="-122"/>
                        <a:ea typeface="微软雅黑" panose="020B0503020204020204" pitchFamily="34" charset="-122"/>
                      </a:endParaRPr>
                    </a:p>
                  </a:txBody>
                  <a:tcPr anchor="ctr" anchorCtr="0"/>
                </a:tc>
              </a:tr>
              <a:tr h="487680">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rPr>
                        <a:t>1.</a:t>
                      </a:r>
                      <a:r>
                        <a:rPr lang="zh-CN" altLang="en-US" sz="1000">
                          <a:solidFill>
                            <a:srgbClr val="FF0000"/>
                          </a:solidFill>
                          <a:latin typeface="微软雅黑" panose="020B0503020204020204" pitchFamily="34" charset="-122"/>
                          <a:ea typeface="微软雅黑" panose="020B0503020204020204" pitchFamily="34" charset="-122"/>
                        </a:rPr>
                        <a:t> 完善相关安全技术措施方案；</a:t>
                      </a:r>
                      <a:endParaRPr lang="zh-CN" altLang="en-US" sz="1000">
                        <a:solidFill>
                          <a:srgbClr val="FF0000"/>
                        </a:solidFill>
                        <a:latin typeface="微软雅黑" panose="020B0503020204020204" pitchFamily="34" charset="-122"/>
                        <a:ea typeface="微软雅黑" panose="020B0503020204020204" pitchFamily="34" charset="-122"/>
                      </a:endParaRPr>
                    </a:p>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rPr>
                        <a:t>2.</a:t>
                      </a:r>
                      <a:r>
                        <a:rPr lang="zh-CN" altLang="en-US" sz="1000">
                          <a:solidFill>
                            <a:srgbClr val="FF0000"/>
                          </a:solidFill>
                          <a:latin typeface="微软雅黑" panose="020B0503020204020204" pitchFamily="34" charset="-122"/>
                          <a:ea typeface="微软雅黑" panose="020B0503020204020204" pitchFamily="34" charset="-122"/>
                        </a:rPr>
                        <a:t>对方案的实施进行检查、分析评价、验收；</a:t>
                      </a:r>
                      <a:endParaRPr lang="zh-CN" altLang="en-US" sz="1000">
                        <a:solidFill>
                          <a:srgbClr val="FF0000"/>
                        </a:solidFill>
                        <a:latin typeface="微软雅黑" panose="020B0503020204020204" pitchFamily="34" charset="-122"/>
                        <a:ea typeface="微软雅黑" panose="020B0503020204020204" pitchFamily="34" charset="-122"/>
                      </a:endParaRPr>
                    </a:p>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rPr>
                        <a:t>3.</a:t>
                      </a:r>
                      <a:r>
                        <a:rPr lang="zh-CN" altLang="en-US" sz="1000">
                          <a:solidFill>
                            <a:srgbClr val="FF0000"/>
                          </a:solidFill>
                          <a:latin typeface="微软雅黑" panose="020B0503020204020204" pitchFamily="34" charset="-122"/>
                          <a:ea typeface="微软雅黑" panose="020B0503020204020204" pitchFamily="34" charset="-122"/>
                        </a:rPr>
                        <a:t>审查专业分包单位安全技术措施方案及实施情况；</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r h="364490">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sym typeface="+mn-ea"/>
                        </a:rPr>
                        <a:t>4.2.</a:t>
                      </a:r>
                      <a:r>
                        <a:rPr lang="en-US" sz="1000">
                          <a:latin typeface="微软雅黑" panose="020B0503020204020204" pitchFamily="34" charset="-122"/>
                          <a:ea typeface="微软雅黑" panose="020B0503020204020204" pitchFamily="34" charset="-122"/>
                          <a:sym typeface="+mn-ea"/>
                        </a:rPr>
                        <a:t>2</a:t>
                      </a:r>
                      <a:endParaRPr 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lang="en-US" altLang="zh-CN" sz="1000">
                          <a:latin typeface="微软雅黑" panose="020B0503020204020204" pitchFamily="34" charset="-122"/>
                          <a:ea typeface="微软雅黑" panose="020B0503020204020204" pitchFamily="34" charset="-122"/>
                        </a:rPr>
                        <a:t>按要求开展各种安全交底工作并履行签字确认手续，并对相关措施落实情况进行监督、检查、验收</a:t>
                      </a:r>
                      <a:endParaRPr lang="en-US" altLang="zh-CN" sz="1000">
                        <a:latin typeface="微软雅黑" panose="020B0503020204020204" pitchFamily="34" charset="-122"/>
                        <a:ea typeface="微软雅黑" panose="020B0503020204020204" pitchFamily="34" charset="-122"/>
                      </a:endParaRPr>
                    </a:p>
                  </a:txBody>
                  <a:tcPr anchor="ctr" anchorCtr="0"/>
                </a:tc>
              </a:tr>
              <a:tr h="354330">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按要求开展安全交底工作，签字确认，对落实情况进行监督、检查、验收；</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r h="378460">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sym typeface="+mn-ea"/>
                        </a:rPr>
                        <a:t>4.2.3</a:t>
                      </a:r>
                      <a:endParaRPr 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sz="1000">
                          <a:latin typeface="微软雅黑" panose="020B0503020204020204" pitchFamily="34" charset="-122"/>
                          <a:ea typeface="微软雅黑" panose="020B0503020204020204" pitchFamily="34" charset="-122"/>
                        </a:rPr>
                        <a:t>落实现场主要材料、大型设备、小型机具安全技术管理制度、措施；现场材料、设备的证照、合格证、设备设施验收、维保及管理情况符合安全要求</a:t>
                      </a:r>
                      <a:endParaRPr sz="1000">
                        <a:latin typeface="微软雅黑" panose="020B0503020204020204" pitchFamily="34" charset="-122"/>
                        <a:ea typeface="微软雅黑" panose="020B0503020204020204" pitchFamily="34" charset="-122"/>
                      </a:endParaRPr>
                    </a:p>
                  </a:txBody>
                  <a:tcPr anchor="ctr" anchorCtr="0"/>
                </a:tc>
              </a:tr>
              <a:tr h="549275">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en-US" sz="1000">
                          <a:solidFill>
                            <a:srgbClr val="FF0000"/>
                          </a:solidFill>
                          <a:latin typeface="微软雅黑" panose="020B0503020204020204" pitchFamily="34" charset="-122"/>
                          <a:ea typeface="微软雅黑" panose="020B0503020204020204" pitchFamily="34" charset="-122"/>
                        </a:rPr>
                        <a:t>1.</a:t>
                      </a:r>
                      <a:r>
                        <a:rPr lang="zh-CN" altLang="en-US" sz="1000">
                          <a:solidFill>
                            <a:srgbClr val="FF0000"/>
                          </a:solidFill>
                          <a:latin typeface="微软雅黑" panose="020B0503020204020204" pitchFamily="34" charset="-122"/>
                          <a:ea typeface="微软雅黑" panose="020B0503020204020204" pitchFamily="34" charset="-122"/>
                        </a:rPr>
                        <a:t>落实相应材料、设备、机具安全技术管理制度；</a:t>
                      </a:r>
                      <a:r>
                        <a:rPr lang="en-US" altLang="zh-CN" sz="1000">
                          <a:solidFill>
                            <a:srgbClr val="FF0000"/>
                          </a:solidFill>
                          <a:latin typeface="微软雅黑" panose="020B0503020204020204" pitchFamily="34" charset="-122"/>
                          <a:ea typeface="微软雅黑" panose="020B0503020204020204" pitchFamily="34" charset="-122"/>
                        </a:rPr>
                        <a:t>2.</a:t>
                      </a:r>
                      <a:r>
                        <a:rPr lang="zh-CN" altLang="en-US" sz="1000">
                          <a:solidFill>
                            <a:srgbClr val="FF0000"/>
                          </a:solidFill>
                          <a:latin typeface="微软雅黑" panose="020B0503020204020204" pitchFamily="34" charset="-122"/>
                          <a:ea typeface="微软雅黑" panose="020B0503020204020204" pitchFamily="34" charset="-122"/>
                        </a:rPr>
                        <a:t>材料、设备证照、合格证、验收、维保符合安全要求。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bl>
          </a:graphicData>
        </a:graphic>
      </p:graphicFrame>
    </p:spTree>
  </p:cSld>
  <p:clrMapOvr>
    <a:masterClrMapping/>
  </p:clrMapOvr>
  <p:transition spd="slow" advClick="0" advTm="8000">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18465" y="555625"/>
            <a:ext cx="5434965" cy="319405"/>
          </a:xfrm>
          <a:prstGeom prst="rect">
            <a:avLst/>
          </a:prstGeom>
          <a:noFill/>
        </p:spPr>
        <p:txBody>
          <a:bodyPr wrap="square" rtlCol="0">
            <a:spAutoFit/>
          </a:bodyPr>
          <a:p>
            <a:r>
              <a:rPr lang="en-US" altLang="zh-CN" sz="1400" b="1">
                <a:solidFill>
                  <a:srgbClr val="00B0F0"/>
                </a:solidFill>
                <a:latin typeface="微软雅黑" panose="020B0503020204020204" pitchFamily="34" charset="-122"/>
                <a:ea typeface="微软雅黑" panose="020B0503020204020204" pitchFamily="34" charset="-122"/>
                <a:sym typeface="+mn-ea"/>
              </a:rPr>
              <a:t>4.</a:t>
            </a:r>
            <a:r>
              <a:rPr lang="zh-CN" altLang="en-US" sz="1400" b="1">
                <a:solidFill>
                  <a:srgbClr val="00B0F0"/>
                </a:solidFill>
                <a:latin typeface="微软雅黑" panose="020B0503020204020204" pitchFamily="34" charset="-122"/>
                <a:ea typeface="微软雅黑" panose="020B0503020204020204" pitchFamily="34" charset="-122"/>
                <a:sym typeface="+mn-ea"/>
              </a:rPr>
              <a:t>现场管理</a:t>
            </a:r>
            <a:endParaRPr lang="zh-CN" altLang="en-US"/>
          </a:p>
        </p:txBody>
      </p:sp>
      <p:sp>
        <p:nvSpPr>
          <p:cNvPr id="4" name="文本框 3"/>
          <p:cNvSpPr txBox="1"/>
          <p:nvPr/>
        </p:nvSpPr>
        <p:spPr>
          <a:xfrm>
            <a:off x="396240" y="196215"/>
            <a:ext cx="4110355" cy="368300"/>
          </a:xfrm>
          <a:prstGeom prst="rect">
            <a:avLst/>
          </a:prstGeom>
          <a:noFill/>
        </p:spPr>
        <p:txBody>
          <a:bodyPr wrap="square" rtlCol="0">
            <a:spAutoFit/>
          </a:bodyPr>
          <a:p>
            <a:r>
              <a:rPr lang="zh-CN" altLang="en-US" b="1">
                <a:solidFill>
                  <a:schemeClr val="bg1"/>
                </a:solidFill>
                <a:latin typeface="微软雅黑" panose="020B0503020204020204" pitchFamily="34" charset="-122"/>
                <a:ea typeface="微软雅黑" panose="020B0503020204020204" pitchFamily="34" charset="-122"/>
                <a:sym typeface="+mn-ea"/>
              </a:rPr>
              <a:t>二</a:t>
            </a:r>
            <a:r>
              <a:rPr lang="zh-CN" altLang="en-US" b="1">
                <a:solidFill>
                  <a:schemeClr val="bg1"/>
                </a:solidFill>
                <a:latin typeface="微软雅黑" panose="020B0503020204020204" pitchFamily="34" charset="-122"/>
                <a:ea typeface="微软雅黑" panose="020B0503020204020204" pitchFamily="34" charset="-122"/>
              </a:rPr>
              <a:t>、总包安全管理行为检查标准解读</a:t>
            </a:r>
            <a:endParaRPr lang="zh-CN" altLang="en-US" b="1">
              <a:solidFill>
                <a:schemeClr val="bg1"/>
              </a:solidFill>
              <a:latin typeface="微软雅黑" panose="020B0503020204020204" pitchFamily="34" charset="-122"/>
              <a:ea typeface="微软雅黑" panose="020B0503020204020204" pitchFamily="34" charset="-122"/>
            </a:endParaRPr>
          </a:p>
        </p:txBody>
      </p:sp>
      <p:graphicFrame>
        <p:nvGraphicFramePr>
          <p:cNvPr id="6" name="表格 5"/>
          <p:cNvGraphicFramePr/>
          <p:nvPr>
            <p:custDataLst>
              <p:tags r:id="rId1"/>
            </p:custDataLst>
          </p:nvPr>
        </p:nvGraphicFramePr>
        <p:xfrm>
          <a:off x="363220" y="634365"/>
          <a:ext cx="8359775" cy="3979545"/>
        </p:xfrm>
        <a:graphic>
          <a:graphicData uri="http://schemas.openxmlformats.org/drawingml/2006/table">
            <a:tbl>
              <a:tblPr firstRow="1" bandRow="1">
                <a:tableStyleId>{5C22544A-7EE6-4342-B048-85BDC9FD1C3A}</a:tableStyleId>
              </a:tblPr>
              <a:tblGrid>
                <a:gridCol w="962025"/>
                <a:gridCol w="7397750"/>
              </a:tblGrid>
              <a:tr h="311785">
                <a:tc gridSpan="2">
                  <a:txBody>
                    <a:bodyPr/>
                    <a:p>
                      <a:pPr algn="ctr">
                        <a:buNone/>
                      </a:pPr>
                      <a:r>
                        <a:rPr lang="en-US" altLang="zh-CN" sz="1200">
                          <a:latin typeface="微软雅黑" panose="020B0503020204020204" pitchFamily="34" charset="-122"/>
                          <a:ea typeface="微软雅黑" panose="020B0503020204020204" pitchFamily="34" charset="-122"/>
                        </a:rPr>
                        <a:t>4.2</a:t>
                      </a:r>
                      <a:r>
                        <a:rPr lang="zh-CN" altLang="en-US" sz="1200">
                          <a:latin typeface="微软雅黑" panose="020B0503020204020204" pitchFamily="34" charset="-122"/>
                          <a:ea typeface="微软雅黑" panose="020B0503020204020204" pitchFamily="34" charset="-122"/>
                        </a:rPr>
                        <a:t>施工实施阶段</a:t>
                      </a:r>
                      <a:endParaRPr lang="zh-CN" altLang="en-US" sz="1200">
                        <a:latin typeface="微软雅黑" panose="020B0503020204020204" pitchFamily="34" charset="-122"/>
                        <a:ea typeface="微软雅黑" panose="020B0503020204020204" pitchFamily="34" charset="-122"/>
                      </a:endParaRPr>
                    </a:p>
                  </a:txBody>
                  <a:tcPr anchor="ctr" anchorCtr="0"/>
                </a:tc>
                <a:tc hMerge="1">
                  <a:tcPr anchor="ctr" anchorCtr="0"/>
                </a:tc>
              </a:tr>
              <a:tr h="441960">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sym typeface="+mn-ea"/>
                        </a:rPr>
                        <a:t>4.2.</a:t>
                      </a:r>
                      <a:r>
                        <a:rPr lang="en-US" sz="1000">
                          <a:latin typeface="微软雅黑" panose="020B0503020204020204" pitchFamily="34" charset="-122"/>
                          <a:ea typeface="微软雅黑" panose="020B0503020204020204" pitchFamily="34" charset="-122"/>
                          <a:sym typeface="+mn-ea"/>
                        </a:rPr>
                        <a:t>4</a:t>
                      </a:r>
                      <a:endParaRPr lang="en-US" sz="1000">
                        <a:latin typeface="微软雅黑" panose="020B0503020204020204" pitchFamily="34" charset="-122"/>
                        <a:ea typeface="微软雅黑" panose="020B0503020204020204" pitchFamily="34" charset="-122"/>
                      </a:endParaRPr>
                    </a:p>
                  </a:txBody>
                  <a:tcPr anchor="ctr" anchorCtr="0"/>
                </a:tc>
                <a:tc>
                  <a:txBody>
                    <a:bodyPr/>
                    <a:p>
                      <a:pPr algn="l" fontAlgn="auto">
                        <a:lnSpc>
                          <a:spcPct val="100000"/>
                        </a:lnSpc>
                        <a:buNone/>
                      </a:pPr>
                      <a:r>
                        <a:rPr sz="1000">
                          <a:latin typeface="微软雅黑" panose="020B0503020204020204" pitchFamily="34" charset="-122"/>
                          <a:ea typeface="微软雅黑" panose="020B0503020204020204" pitchFamily="34" charset="-122"/>
                        </a:rPr>
                        <a:t>制定现场危险作业清单（如：动火、用电、攀登悬挂作业、高处作业，剪叉车、登高车、汽车吊吊装等）</a:t>
                      </a:r>
                      <a:endParaRPr sz="1000">
                        <a:latin typeface="微软雅黑" panose="020B0503020204020204" pitchFamily="34" charset="-122"/>
                        <a:ea typeface="微软雅黑" panose="020B0503020204020204" pitchFamily="34" charset="-122"/>
                      </a:endParaRPr>
                    </a:p>
                  </a:txBody>
                  <a:tcPr anchor="ctr" anchorCtr="0"/>
                </a:tc>
              </a:tr>
              <a:tr h="314325">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制定危险作业清单，及时更新</a:t>
                      </a:r>
                      <a:r>
                        <a:rPr lang="zh-CN" altLang="en-US" sz="1000">
                          <a:solidFill>
                            <a:srgbClr val="FF0000"/>
                          </a:solidFill>
                          <a:latin typeface="微软雅黑" panose="020B0503020204020204" pitchFamily="34" charset="-122"/>
                          <a:ea typeface="微软雅黑" panose="020B0503020204020204" pitchFamily="34" charset="-122"/>
                        </a:rPr>
                        <a:t>。</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r h="276225">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sym typeface="+mn-ea"/>
                        </a:rPr>
                        <a:t>4.2.</a:t>
                      </a:r>
                      <a:r>
                        <a:rPr lang="en-US" sz="1000">
                          <a:latin typeface="微软雅黑" panose="020B0503020204020204" pitchFamily="34" charset="-122"/>
                          <a:ea typeface="微软雅黑" panose="020B0503020204020204" pitchFamily="34" charset="-122"/>
                          <a:sym typeface="+mn-ea"/>
                        </a:rPr>
                        <a:t>5</a:t>
                      </a:r>
                      <a:endParaRPr 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lang="en-US" altLang="zh-CN" sz="1000">
                          <a:latin typeface="微软雅黑" panose="020B0503020204020204" pitchFamily="34" charset="-122"/>
                          <a:ea typeface="微软雅黑" panose="020B0503020204020204" pitchFamily="34" charset="-122"/>
                        </a:rPr>
                        <a:t>建立危险作业、危险物质管理制度并落实</a:t>
                      </a:r>
                      <a:endParaRPr lang="en-US" altLang="zh-CN" sz="1000">
                        <a:latin typeface="微软雅黑" panose="020B0503020204020204" pitchFamily="34" charset="-122"/>
                        <a:ea typeface="微软雅黑" panose="020B0503020204020204" pitchFamily="34" charset="-122"/>
                      </a:endParaRPr>
                    </a:p>
                  </a:txBody>
                  <a:tcPr anchor="ctr" anchorCtr="0"/>
                </a:tc>
              </a:tr>
              <a:tr h="314325">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建立、并落实危险作业、危险物质管理制度。</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r h="314325">
                <a:tc>
                  <a:txBody>
                    <a:bodyPr/>
                    <a:p>
                      <a:pPr algn="ctr" fontAlgn="auto">
                        <a:lnSpc>
                          <a:spcPct val="130000"/>
                        </a:lnSpc>
                        <a:buNone/>
                      </a:pPr>
                      <a:r>
                        <a:rPr lang="zh-CN" altLang="en-US" sz="1000">
                          <a:latin typeface="微软雅黑" panose="020B0503020204020204" pitchFamily="34" charset="-122"/>
                          <a:ea typeface="微软雅黑" panose="020B0503020204020204" pitchFamily="34" charset="-122"/>
                          <a:sym typeface="+mn-ea"/>
                        </a:rPr>
                        <a:t>条款</a:t>
                      </a:r>
                      <a:r>
                        <a:rPr lang="en-US" altLang="zh-CN" sz="1000">
                          <a:latin typeface="微软雅黑" panose="020B0503020204020204" pitchFamily="34" charset="-122"/>
                          <a:ea typeface="微软雅黑" panose="020B0503020204020204" pitchFamily="34" charset="-122"/>
                          <a:sym typeface="+mn-ea"/>
                        </a:rPr>
                        <a:t>4.2.6</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a:buNone/>
                      </a:pPr>
                      <a:r>
                        <a:rPr sz="1000">
                          <a:latin typeface="微软雅黑" panose="020B0503020204020204" pitchFamily="34" charset="-122"/>
                          <a:ea typeface="微软雅黑" panose="020B0503020204020204" pitchFamily="34" charset="-122"/>
                        </a:rPr>
                        <a:t>进行危险作业许可审批，开展安全交底培训，落实现场危险作业安全措施；</a:t>
                      </a:r>
                      <a:endParaRPr sz="1000">
                        <a:latin typeface="微软雅黑" panose="020B0503020204020204" pitchFamily="34" charset="-122"/>
                        <a:ea typeface="微软雅黑" panose="020B0503020204020204" pitchFamily="34" charset="-122"/>
                      </a:endParaRPr>
                    </a:p>
                  </a:txBody>
                  <a:tcPr anchor="ctr" anchorCtr="0"/>
                </a:tc>
              </a:tr>
              <a:tr h="314960">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sym typeface="+mn-ea"/>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危险作业应进行许可审批手续，开展安全交底培训。</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r h="276225">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sym typeface="+mn-ea"/>
                        </a:rPr>
                        <a:t>4.2.7</a:t>
                      </a:r>
                      <a:endParaRPr 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lang="en-US" altLang="zh-CN" sz="1000">
                          <a:latin typeface="微软雅黑" panose="020B0503020204020204" pitchFamily="34" charset="-122"/>
                          <a:ea typeface="微软雅黑" panose="020B0503020204020204" pitchFamily="34" charset="-122"/>
                        </a:rPr>
                        <a:t>制定现场安全防护措施方案；落实安全防护措施管理、验收工作；</a:t>
                      </a:r>
                      <a:endParaRPr lang="en-US" altLang="zh-CN" sz="1000">
                        <a:latin typeface="微软雅黑" panose="020B0503020204020204" pitchFamily="34" charset="-122"/>
                        <a:ea typeface="微软雅黑" panose="020B0503020204020204" pitchFamily="34" charset="-122"/>
                      </a:endParaRPr>
                    </a:p>
                  </a:txBody>
                  <a:tcPr anchor="ctr" anchorCtr="0"/>
                </a:tc>
              </a:tr>
              <a:tr h="407670">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rPr>
                        <a:t>1.</a:t>
                      </a:r>
                      <a:r>
                        <a:rPr lang="zh-CN" altLang="en-US" sz="1000">
                          <a:solidFill>
                            <a:srgbClr val="FF0000"/>
                          </a:solidFill>
                          <a:latin typeface="微软雅黑" panose="020B0503020204020204" pitchFamily="34" charset="-122"/>
                          <a:ea typeface="微软雅黑" panose="020B0503020204020204" pitchFamily="34" charset="-122"/>
                        </a:rPr>
                        <a:t>制定安全防护措施方案；</a:t>
                      </a:r>
                      <a:r>
                        <a:rPr lang="en-US" altLang="zh-CN" sz="1000">
                          <a:solidFill>
                            <a:srgbClr val="FF0000"/>
                          </a:solidFill>
                          <a:latin typeface="微软雅黑" panose="020B0503020204020204" pitchFamily="34" charset="-122"/>
                          <a:ea typeface="微软雅黑" panose="020B0503020204020204" pitchFamily="34" charset="-122"/>
                        </a:rPr>
                        <a:t>2.</a:t>
                      </a:r>
                      <a:r>
                        <a:rPr lang="zh-CN" altLang="en-US" sz="1000">
                          <a:solidFill>
                            <a:srgbClr val="FF0000"/>
                          </a:solidFill>
                          <a:latin typeface="微软雅黑" panose="020B0503020204020204" pitchFamily="34" charset="-122"/>
                          <a:ea typeface="微软雅黑" panose="020B0503020204020204" pitchFamily="34" charset="-122"/>
                        </a:rPr>
                        <a:t>落实安全防护措施管理、验收。</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r h="478155">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sym typeface="+mn-ea"/>
                        </a:rPr>
                        <a:t>4.2.8</a:t>
                      </a:r>
                      <a:endParaRPr 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sz="1000">
                          <a:solidFill>
                            <a:srgbClr val="FF0000"/>
                          </a:solidFill>
                          <a:latin typeface="微软雅黑" panose="020B0503020204020204" pitchFamily="34" charset="-122"/>
                          <a:ea typeface="微软雅黑" panose="020B0503020204020204" pitchFamily="34" charset="-122"/>
                        </a:rPr>
                        <a:t>配备合格的作业人员安全防护用品，并正确使用。</a:t>
                      </a:r>
                      <a:endParaRPr sz="1000">
                        <a:solidFill>
                          <a:srgbClr val="FF0000"/>
                        </a:solidFill>
                        <a:latin typeface="微软雅黑" panose="020B0503020204020204" pitchFamily="34" charset="-122"/>
                        <a:ea typeface="微软雅黑" panose="020B0503020204020204" pitchFamily="34" charset="-122"/>
                      </a:endParaRPr>
                    </a:p>
                  </a:txBody>
                  <a:tcPr anchor="ctr" anchorCtr="0"/>
                </a:tc>
              </a:tr>
              <a:tr h="529590">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rPr>
                        <a:t>1.</a:t>
                      </a:r>
                      <a:r>
                        <a:rPr lang="zh-CN" altLang="en-US" sz="1000">
                          <a:solidFill>
                            <a:srgbClr val="FF0000"/>
                          </a:solidFill>
                          <a:latin typeface="微软雅黑" panose="020B0503020204020204" pitchFamily="34" charset="-122"/>
                          <a:ea typeface="微软雅黑" panose="020B0503020204020204" pitchFamily="34" charset="-122"/>
                        </a:rPr>
                        <a:t>为作业人员配备合格的安全防护用品，并正确使用。系统性违章应直接</a:t>
                      </a:r>
                      <a:r>
                        <a:rPr lang="zh-CN" altLang="en-US" sz="1000">
                          <a:solidFill>
                            <a:srgbClr val="FF0000"/>
                          </a:solidFill>
                          <a:latin typeface="微软雅黑" panose="020B0503020204020204" pitchFamily="34" charset="-122"/>
                          <a:ea typeface="微软雅黑" panose="020B0503020204020204" pitchFamily="34" charset="-122"/>
                        </a:rPr>
                        <a:t>扣分。</a:t>
                      </a:r>
                      <a:endParaRPr lang="zh-CN" altLang="en-US" sz="1000">
                        <a:solidFill>
                          <a:srgbClr val="FF0000"/>
                        </a:solidFill>
                        <a:latin typeface="微软雅黑" panose="020B0503020204020204" pitchFamily="34" charset="-122"/>
                        <a:ea typeface="微软雅黑" panose="020B0503020204020204" pitchFamily="34" charset="-122"/>
                      </a:endParaRPr>
                    </a:p>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rPr>
                        <a:t>2.</a:t>
                      </a:r>
                      <a:r>
                        <a:rPr lang="zh-CN" altLang="en-US" sz="1000">
                          <a:solidFill>
                            <a:srgbClr val="FF0000"/>
                          </a:solidFill>
                          <a:latin typeface="微软雅黑" panose="020B0503020204020204" pitchFamily="34" charset="-122"/>
                          <a:ea typeface="微软雅黑" panose="020B0503020204020204" pitchFamily="34" charset="-122"/>
                        </a:rPr>
                        <a:t>安全防护用品领取发放记录。</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bl>
          </a:graphicData>
        </a:graphic>
      </p:graphicFrame>
    </p:spTree>
  </p:cSld>
  <p:clrMapOvr>
    <a:masterClrMapping/>
  </p:clrMapOvr>
  <p:transition spd="slow" advClick="0" advTm="8000">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18465" y="555625"/>
            <a:ext cx="5434965" cy="319405"/>
          </a:xfrm>
          <a:prstGeom prst="rect">
            <a:avLst/>
          </a:prstGeom>
          <a:noFill/>
        </p:spPr>
        <p:txBody>
          <a:bodyPr wrap="square" rtlCol="0">
            <a:spAutoFit/>
          </a:bodyPr>
          <a:p>
            <a:r>
              <a:rPr lang="en-US" altLang="zh-CN" sz="1400" b="1">
                <a:solidFill>
                  <a:srgbClr val="00B0F0"/>
                </a:solidFill>
                <a:latin typeface="微软雅黑" panose="020B0503020204020204" pitchFamily="34" charset="-122"/>
                <a:ea typeface="微软雅黑" panose="020B0503020204020204" pitchFamily="34" charset="-122"/>
                <a:sym typeface="+mn-ea"/>
              </a:rPr>
              <a:t>4.</a:t>
            </a:r>
            <a:r>
              <a:rPr lang="zh-CN" altLang="en-US" sz="1400" b="1">
                <a:solidFill>
                  <a:srgbClr val="00B0F0"/>
                </a:solidFill>
                <a:latin typeface="微软雅黑" panose="020B0503020204020204" pitchFamily="34" charset="-122"/>
                <a:ea typeface="微软雅黑" panose="020B0503020204020204" pitchFamily="34" charset="-122"/>
                <a:sym typeface="+mn-ea"/>
              </a:rPr>
              <a:t>现场管理</a:t>
            </a:r>
            <a:endParaRPr lang="zh-CN" altLang="en-US"/>
          </a:p>
        </p:txBody>
      </p:sp>
      <p:sp>
        <p:nvSpPr>
          <p:cNvPr id="4" name="文本框 3"/>
          <p:cNvSpPr txBox="1"/>
          <p:nvPr/>
        </p:nvSpPr>
        <p:spPr>
          <a:xfrm>
            <a:off x="396240" y="196215"/>
            <a:ext cx="4110355" cy="368300"/>
          </a:xfrm>
          <a:prstGeom prst="rect">
            <a:avLst/>
          </a:prstGeom>
          <a:noFill/>
        </p:spPr>
        <p:txBody>
          <a:bodyPr wrap="square" rtlCol="0">
            <a:spAutoFit/>
          </a:bodyPr>
          <a:p>
            <a:r>
              <a:rPr lang="zh-CN" altLang="en-US" b="1">
                <a:solidFill>
                  <a:schemeClr val="bg1"/>
                </a:solidFill>
                <a:latin typeface="微软雅黑" panose="020B0503020204020204" pitchFamily="34" charset="-122"/>
                <a:ea typeface="微软雅黑" panose="020B0503020204020204" pitchFamily="34" charset="-122"/>
                <a:sym typeface="+mn-ea"/>
              </a:rPr>
              <a:t>二</a:t>
            </a:r>
            <a:r>
              <a:rPr lang="zh-CN" altLang="en-US" b="1">
                <a:solidFill>
                  <a:schemeClr val="bg1"/>
                </a:solidFill>
                <a:latin typeface="微软雅黑" panose="020B0503020204020204" pitchFamily="34" charset="-122"/>
                <a:ea typeface="微软雅黑" panose="020B0503020204020204" pitchFamily="34" charset="-122"/>
              </a:rPr>
              <a:t>、总包安全管理行为检查标准解读</a:t>
            </a:r>
            <a:endParaRPr lang="zh-CN" altLang="en-US" b="1">
              <a:solidFill>
                <a:schemeClr val="bg1"/>
              </a:solidFill>
              <a:latin typeface="微软雅黑" panose="020B0503020204020204" pitchFamily="34" charset="-122"/>
              <a:ea typeface="微软雅黑" panose="020B0503020204020204" pitchFamily="34" charset="-122"/>
            </a:endParaRPr>
          </a:p>
        </p:txBody>
      </p:sp>
      <p:graphicFrame>
        <p:nvGraphicFramePr>
          <p:cNvPr id="6" name="表格 5"/>
          <p:cNvGraphicFramePr/>
          <p:nvPr>
            <p:custDataLst>
              <p:tags r:id="rId1"/>
            </p:custDataLst>
          </p:nvPr>
        </p:nvGraphicFramePr>
        <p:xfrm>
          <a:off x="400685" y="891540"/>
          <a:ext cx="8359775" cy="3690620"/>
        </p:xfrm>
        <a:graphic>
          <a:graphicData uri="http://schemas.openxmlformats.org/drawingml/2006/table">
            <a:tbl>
              <a:tblPr firstRow="1" bandRow="1">
                <a:tableStyleId>{5C22544A-7EE6-4342-B048-85BDC9FD1C3A}</a:tableStyleId>
              </a:tblPr>
              <a:tblGrid>
                <a:gridCol w="962025"/>
                <a:gridCol w="7397750"/>
              </a:tblGrid>
              <a:tr h="401955">
                <a:tc gridSpan="2">
                  <a:txBody>
                    <a:bodyPr/>
                    <a:p>
                      <a:pPr algn="ctr">
                        <a:buNone/>
                      </a:pPr>
                      <a:r>
                        <a:rPr lang="en-US" altLang="zh-CN" sz="1200">
                          <a:latin typeface="微软雅黑" panose="020B0503020204020204" pitchFamily="34" charset="-122"/>
                          <a:ea typeface="微软雅黑" panose="020B0503020204020204" pitchFamily="34" charset="-122"/>
                        </a:rPr>
                        <a:t>4.2</a:t>
                      </a:r>
                      <a:r>
                        <a:rPr lang="zh-CN" altLang="en-US" sz="1200">
                          <a:latin typeface="微软雅黑" panose="020B0503020204020204" pitchFamily="34" charset="-122"/>
                          <a:ea typeface="微软雅黑" panose="020B0503020204020204" pitchFamily="34" charset="-122"/>
                        </a:rPr>
                        <a:t>施工实施阶段</a:t>
                      </a:r>
                      <a:endParaRPr lang="zh-CN" altLang="en-US" sz="1200">
                        <a:latin typeface="微软雅黑" panose="020B0503020204020204" pitchFamily="34" charset="-122"/>
                        <a:ea typeface="微软雅黑" panose="020B0503020204020204" pitchFamily="34" charset="-122"/>
                      </a:endParaRPr>
                    </a:p>
                  </a:txBody>
                  <a:tcPr anchor="ctr" anchorCtr="0"/>
                </a:tc>
                <a:tc hMerge="1">
                  <a:tcPr anchor="ctr" anchorCtr="0"/>
                </a:tc>
              </a:tr>
              <a:tr h="503555">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sym typeface="+mn-ea"/>
                        </a:rPr>
                        <a:t>4.2.</a:t>
                      </a:r>
                      <a:r>
                        <a:rPr lang="en-US" sz="1000">
                          <a:latin typeface="微软雅黑" panose="020B0503020204020204" pitchFamily="34" charset="-122"/>
                          <a:ea typeface="微软雅黑" panose="020B0503020204020204" pitchFamily="34" charset="-122"/>
                          <a:sym typeface="+mn-ea"/>
                        </a:rPr>
                        <a:t>9</a:t>
                      </a:r>
                      <a:endParaRPr 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sz="1000">
                          <a:latin typeface="微软雅黑" panose="020B0503020204020204" pitchFamily="34" charset="-122"/>
                          <a:ea typeface="微软雅黑" panose="020B0503020204020204" pitchFamily="34" charset="-122"/>
                        </a:rPr>
                        <a:t>履行统一安全管理职责，审查分包单位的安全资质条件；审查分包单位进场安全生产条件、分包进场许可申请；建立分包单位安全文明施工管理台帐</a:t>
                      </a:r>
                      <a:endParaRPr sz="1000">
                        <a:latin typeface="微软雅黑" panose="020B0503020204020204" pitchFamily="34" charset="-122"/>
                        <a:ea typeface="微软雅黑" panose="020B0503020204020204" pitchFamily="34" charset="-122"/>
                      </a:endParaRPr>
                    </a:p>
                  </a:txBody>
                  <a:tcPr anchor="ctr" anchorCtr="0"/>
                </a:tc>
              </a:tr>
              <a:tr h="871220">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rPr>
                        <a:t>1.</a:t>
                      </a:r>
                      <a:r>
                        <a:rPr lang="zh-CN" altLang="en-US" sz="1000">
                          <a:solidFill>
                            <a:srgbClr val="FF0000"/>
                          </a:solidFill>
                          <a:latin typeface="微软雅黑" panose="020B0503020204020204" pitchFamily="34" charset="-122"/>
                          <a:ea typeface="微软雅黑" panose="020B0503020204020204" pitchFamily="34" charset="-122"/>
                        </a:rPr>
                        <a:t>审查分包单位安全资质条件；</a:t>
                      </a:r>
                      <a:endParaRPr lang="zh-CN" altLang="en-US" sz="1000">
                        <a:solidFill>
                          <a:srgbClr val="FF0000"/>
                        </a:solidFill>
                        <a:latin typeface="微软雅黑" panose="020B0503020204020204" pitchFamily="34" charset="-122"/>
                        <a:ea typeface="微软雅黑" panose="020B0503020204020204" pitchFamily="34" charset="-122"/>
                      </a:endParaRPr>
                    </a:p>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rPr>
                        <a:t>2.</a:t>
                      </a:r>
                      <a:r>
                        <a:rPr lang="zh-CN" altLang="en-US" sz="1000">
                          <a:solidFill>
                            <a:srgbClr val="FF0000"/>
                          </a:solidFill>
                          <a:latin typeface="微软雅黑" panose="020B0503020204020204" pitchFamily="34" charset="-122"/>
                          <a:ea typeface="微软雅黑" panose="020B0503020204020204" pitchFamily="34" charset="-122"/>
                        </a:rPr>
                        <a:t>审查分包单位进场安全生产条件、进场许可申请；</a:t>
                      </a:r>
                      <a:endParaRPr lang="zh-CN" altLang="en-US" sz="1000">
                        <a:solidFill>
                          <a:srgbClr val="FF0000"/>
                        </a:solidFill>
                        <a:latin typeface="微软雅黑" panose="020B0503020204020204" pitchFamily="34" charset="-122"/>
                        <a:ea typeface="微软雅黑" panose="020B0503020204020204" pitchFamily="34" charset="-122"/>
                      </a:endParaRPr>
                    </a:p>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rPr>
                        <a:t>3.</a:t>
                      </a:r>
                      <a:r>
                        <a:rPr lang="zh-CN" altLang="en-US" sz="1000">
                          <a:solidFill>
                            <a:srgbClr val="FF0000"/>
                          </a:solidFill>
                          <a:latin typeface="微软雅黑" panose="020B0503020204020204" pitchFamily="34" charset="-122"/>
                          <a:ea typeface="微软雅黑" panose="020B0503020204020204" pitchFamily="34" charset="-122"/>
                        </a:rPr>
                        <a:t>建立</a:t>
                      </a:r>
                      <a:r>
                        <a:rPr lang="zh-CN" altLang="en-US" sz="1000">
                          <a:solidFill>
                            <a:srgbClr val="FF0000"/>
                          </a:solidFill>
                          <a:latin typeface="微软雅黑" panose="020B0503020204020204" pitchFamily="34" charset="-122"/>
                          <a:ea typeface="微软雅黑" panose="020B0503020204020204" pitchFamily="34" charset="-122"/>
                        </a:rPr>
                        <a:t>分包单位安全文明施工管理台账。</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r h="480695">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sym typeface="+mn-ea"/>
                        </a:rPr>
                        <a:t>4.2.</a:t>
                      </a:r>
                      <a:r>
                        <a:rPr lang="en-US" sz="1000">
                          <a:latin typeface="微软雅黑" panose="020B0503020204020204" pitchFamily="34" charset="-122"/>
                          <a:ea typeface="微软雅黑" panose="020B0503020204020204" pitchFamily="34" charset="-122"/>
                          <a:sym typeface="+mn-ea"/>
                        </a:rPr>
                        <a:t>10</a:t>
                      </a:r>
                      <a:endParaRPr 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lang="en-US" altLang="zh-CN" sz="1000">
                          <a:latin typeface="微软雅黑" panose="020B0503020204020204" pitchFamily="34" charset="-122"/>
                          <a:ea typeface="微软雅黑" panose="020B0503020204020204" pitchFamily="34" charset="-122"/>
                        </a:rPr>
                        <a:t>（分包安全管理）</a:t>
                      </a:r>
                      <a:r>
                        <a:rPr lang="zh-CN" altLang="en-US" sz="1000">
                          <a:latin typeface="微软雅黑" panose="020B0503020204020204" pitchFamily="34" charset="-122"/>
                          <a:ea typeface="微软雅黑" panose="020B0503020204020204" pitchFamily="34" charset="-122"/>
                        </a:rPr>
                        <a:t>：</a:t>
                      </a:r>
                      <a:r>
                        <a:rPr sz="1000">
                          <a:latin typeface="微软雅黑" panose="020B0503020204020204" pitchFamily="34" charset="-122"/>
                          <a:ea typeface="微软雅黑" panose="020B0503020204020204" pitchFamily="34" charset="-122"/>
                        </a:rPr>
                        <a:t>审查分包单位安全文明施工管理制度和台帐建立情况；</a:t>
                      </a:r>
                      <a:endParaRPr sz="1000">
                        <a:latin typeface="微软雅黑" panose="020B0503020204020204" pitchFamily="34" charset="-122"/>
                        <a:ea typeface="微软雅黑" panose="020B0503020204020204" pitchFamily="34" charset="-122"/>
                      </a:endParaRPr>
                    </a:p>
                  </a:txBody>
                  <a:tcPr anchor="ctr" anchorCtr="0"/>
                </a:tc>
              </a:tr>
              <a:tr h="367665">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审查分包单位安全文明施工管理制度、台账建立情况。</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r h="368300">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sym typeface="+mn-ea"/>
                        </a:rPr>
                        <a:t>4.2.11</a:t>
                      </a:r>
                      <a:endParaRPr lang="en-US" sz="1000">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en-US" altLang="zh-CN" sz="1000">
                          <a:latin typeface="微软雅黑" panose="020B0503020204020204" pitchFamily="34" charset="-122"/>
                          <a:ea typeface="微软雅黑" panose="020B0503020204020204" pitchFamily="34" charset="-122"/>
                          <a:sym typeface="+mn-ea"/>
                        </a:rPr>
                        <a:t>（分包安全管理）</a:t>
                      </a:r>
                      <a:r>
                        <a:rPr lang="zh-CN" altLang="en-US" sz="1000">
                          <a:latin typeface="微软雅黑" panose="020B0503020204020204" pitchFamily="34" charset="-122"/>
                          <a:ea typeface="微软雅黑" panose="020B0503020204020204" pitchFamily="34" charset="-122"/>
                          <a:sym typeface="+mn-ea"/>
                        </a:rPr>
                        <a:t>：</a:t>
                      </a:r>
                      <a:r>
                        <a:rPr lang="zh-CN" altLang="en-US" sz="1000">
                          <a:solidFill>
                            <a:schemeClr val="tx1"/>
                          </a:solidFill>
                          <a:latin typeface="微软雅黑" panose="020B0503020204020204" pitchFamily="34" charset="-122"/>
                          <a:ea typeface="微软雅黑" panose="020B0503020204020204" pitchFamily="34" charset="-122"/>
                        </a:rPr>
                        <a:t>与分包单位签订安全协议、消防协议，建立台账</a:t>
                      </a:r>
                      <a:endParaRPr lang="zh-CN" altLang="en-US" sz="1000">
                        <a:solidFill>
                          <a:schemeClr val="tx1"/>
                        </a:solidFill>
                        <a:latin typeface="微软雅黑" panose="020B0503020204020204" pitchFamily="34" charset="-122"/>
                        <a:ea typeface="微软雅黑" panose="020B0503020204020204" pitchFamily="34" charset="-122"/>
                      </a:endParaRPr>
                    </a:p>
                  </a:txBody>
                  <a:tcPr anchor="ctr" anchorCtr="0"/>
                </a:tc>
              </a:tr>
              <a:tr h="697230">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sym typeface="+mn-ea"/>
                        </a:rPr>
                        <a:t>条款要求</a:t>
                      </a:r>
                      <a:endParaRPr lang="en-US" sz="1000">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与所有分包签订安全协议、消防协议（或安全协议内有消防安全内容），并建立台账</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bl>
          </a:graphicData>
        </a:graphic>
      </p:graphicFrame>
    </p:spTree>
  </p:cSld>
  <p:clrMapOvr>
    <a:masterClrMapping/>
  </p:clrMapOvr>
  <p:transition spd="slow" advClick="0" advTm="8000">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18465" y="555625"/>
            <a:ext cx="5434965" cy="319405"/>
          </a:xfrm>
          <a:prstGeom prst="rect">
            <a:avLst/>
          </a:prstGeom>
          <a:noFill/>
        </p:spPr>
        <p:txBody>
          <a:bodyPr wrap="square" rtlCol="0">
            <a:spAutoFit/>
          </a:bodyPr>
          <a:p>
            <a:r>
              <a:rPr lang="en-US" altLang="zh-CN" sz="1400" b="1">
                <a:solidFill>
                  <a:srgbClr val="00B0F0"/>
                </a:solidFill>
                <a:latin typeface="微软雅黑" panose="020B0503020204020204" pitchFamily="34" charset="-122"/>
                <a:ea typeface="微软雅黑" panose="020B0503020204020204" pitchFamily="34" charset="-122"/>
                <a:sym typeface="+mn-ea"/>
              </a:rPr>
              <a:t>5.</a:t>
            </a:r>
            <a:r>
              <a:rPr lang="zh-CN" altLang="en-US" sz="1400" b="1">
                <a:solidFill>
                  <a:srgbClr val="00B0F0"/>
                </a:solidFill>
                <a:latin typeface="微软雅黑" panose="020B0503020204020204" pitchFamily="34" charset="-122"/>
                <a:ea typeface="微软雅黑" panose="020B0503020204020204" pitchFamily="34" charset="-122"/>
                <a:sym typeface="+mn-ea"/>
              </a:rPr>
              <a:t>风险管控与隐患排查治理</a:t>
            </a:r>
            <a:endParaRPr lang="zh-CN" altLang="en-US" sz="1400" b="1">
              <a:solidFill>
                <a:srgbClr val="00B0F0"/>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396240" y="196215"/>
            <a:ext cx="4110355" cy="368300"/>
          </a:xfrm>
          <a:prstGeom prst="rect">
            <a:avLst/>
          </a:prstGeom>
          <a:noFill/>
        </p:spPr>
        <p:txBody>
          <a:bodyPr wrap="square" rtlCol="0">
            <a:spAutoFit/>
          </a:bodyPr>
          <a:p>
            <a:r>
              <a:rPr lang="zh-CN" altLang="en-US" b="1">
                <a:solidFill>
                  <a:schemeClr val="bg1"/>
                </a:solidFill>
                <a:latin typeface="微软雅黑" panose="020B0503020204020204" pitchFamily="34" charset="-122"/>
                <a:ea typeface="微软雅黑" panose="020B0503020204020204" pitchFamily="34" charset="-122"/>
                <a:sym typeface="+mn-ea"/>
              </a:rPr>
              <a:t>二</a:t>
            </a:r>
            <a:r>
              <a:rPr lang="zh-CN" altLang="en-US" b="1">
                <a:solidFill>
                  <a:schemeClr val="bg1"/>
                </a:solidFill>
                <a:latin typeface="微软雅黑" panose="020B0503020204020204" pitchFamily="34" charset="-122"/>
                <a:ea typeface="微软雅黑" panose="020B0503020204020204" pitchFamily="34" charset="-122"/>
              </a:rPr>
              <a:t>、总包安全管理行为检查标准解读</a:t>
            </a:r>
            <a:endParaRPr lang="zh-CN" altLang="en-US" b="1">
              <a:solidFill>
                <a:schemeClr val="bg1"/>
              </a:solidFill>
              <a:latin typeface="微软雅黑" panose="020B0503020204020204" pitchFamily="34" charset="-122"/>
              <a:ea typeface="微软雅黑" panose="020B0503020204020204" pitchFamily="34" charset="-122"/>
            </a:endParaRPr>
          </a:p>
        </p:txBody>
      </p:sp>
      <p:graphicFrame>
        <p:nvGraphicFramePr>
          <p:cNvPr id="6" name="表格 5"/>
          <p:cNvGraphicFramePr/>
          <p:nvPr>
            <p:custDataLst>
              <p:tags r:id="rId1"/>
            </p:custDataLst>
          </p:nvPr>
        </p:nvGraphicFramePr>
        <p:xfrm>
          <a:off x="415925" y="907415"/>
          <a:ext cx="8360410" cy="3740785"/>
        </p:xfrm>
        <a:graphic>
          <a:graphicData uri="http://schemas.openxmlformats.org/drawingml/2006/table">
            <a:tbl>
              <a:tblPr firstRow="1" bandRow="1">
                <a:tableStyleId>{5C22544A-7EE6-4342-B048-85BDC9FD1C3A}</a:tableStyleId>
              </a:tblPr>
              <a:tblGrid>
                <a:gridCol w="962025"/>
                <a:gridCol w="7398385"/>
              </a:tblGrid>
              <a:tr h="287020">
                <a:tc gridSpan="2">
                  <a:txBody>
                    <a:bodyPr/>
                    <a:p>
                      <a:pPr algn="ctr">
                        <a:buNone/>
                      </a:pPr>
                      <a:r>
                        <a:rPr lang="en-US" altLang="zh-CN" sz="1200">
                          <a:latin typeface="微软雅黑" panose="020B0503020204020204" pitchFamily="34" charset="-122"/>
                          <a:ea typeface="微软雅黑" panose="020B0503020204020204" pitchFamily="34" charset="-122"/>
                        </a:rPr>
                        <a:t>5.1</a:t>
                      </a:r>
                      <a:r>
                        <a:rPr lang="zh-CN" altLang="en-US" sz="1200">
                          <a:latin typeface="微软雅黑" panose="020B0503020204020204" pitchFamily="34" charset="-122"/>
                          <a:ea typeface="微软雅黑" panose="020B0503020204020204" pitchFamily="34" charset="-122"/>
                        </a:rPr>
                        <a:t>风险辨识</a:t>
                      </a:r>
                      <a:endParaRPr lang="zh-CN" altLang="en-US" sz="1200">
                        <a:latin typeface="微软雅黑" panose="020B0503020204020204" pitchFamily="34" charset="-122"/>
                        <a:ea typeface="微软雅黑" panose="020B0503020204020204" pitchFamily="34" charset="-122"/>
                      </a:endParaRPr>
                    </a:p>
                  </a:txBody>
                  <a:tcPr anchor="ctr" anchorCtr="0"/>
                </a:tc>
                <a:tc hMerge="1">
                  <a:tcPr anchor="ctr" anchorCtr="0"/>
                </a:tc>
              </a:tr>
              <a:tr h="254635">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sym typeface="+mn-ea"/>
                        </a:rPr>
                        <a:t>5.1.</a:t>
                      </a:r>
                      <a:r>
                        <a:rPr lang="en-US" sz="1000">
                          <a:latin typeface="微软雅黑" panose="020B0503020204020204" pitchFamily="34" charset="-122"/>
                          <a:ea typeface="微软雅黑" panose="020B0503020204020204" pitchFamily="34" charset="-122"/>
                          <a:sym typeface="+mn-ea"/>
                        </a:rPr>
                        <a:t>1</a:t>
                      </a:r>
                      <a:endParaRPr 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sz="1000">
                          <a:latin typeface="微软雅黑" panose="020B0503020204020204" pitchFamily="34" charset="-122"/>
                          <a:ea typeface="微软雅黑" panose="020B0503020204020204" pitchFamily="34" charset="-122"/>
                        </a:rPr>
                        <a:t>制定现场总体风险辨识评价管控清单及重大危险源辨识评价管控清单，报监理审查；将辨识的重大风险源现场予以公示</a:t>
                      </a:r>
                      <a:r>
                        <a:rPr lang="zh-CN" sz="1000">
                          <a:latin typeface="微软雅黑" panose="020B0503020204020204" pitchFamily="34" charset="-122"/>
                          <a:ea typeface="微软雅黑" panose="020B0503020204020204" pitchFamily="34" charset="-122"/>
                        </a:rPr>
                        <a:t>，</a:t>
                      </a:r>
                      <a:r>
                        <a:rPr lang="zh-CN" sz="1000">
                          <a:solidFill>
                            <a:srgbClr val="FF0000"/>
                          </a:solidFill>
                          <a:latin typeface="微软雅黑" panose="020B0503020204020204" pitchFamily="34" charset="-122"/>
                          <a:ea typeface="微软雅黑" panose="020B0503020204020204" pitchFamily="34" charset="-122"/>
                        </a:rPr>
                        <a:t>并按月更新</a:t>
                      </a:r>
                      <a:endParaRPr lang="zh-CN" sz="1000">
                        <a:solidFill>
                          <a:srgbClr val="FF0000"/>
                        </a:solidFill>
                        <a:latin typeface="微软雅黑" panose="020B0503020204020204" pitchFamily="34" charset="-122"/>
                        <a:ea typeface="微软雅黑" panose="020B0503020204020204" pitchFamily="34" charset="-122"/>
                      </a:endParaRPr>
                    </a:p>
                  </a:txBody>
                  <a:tcPr anchor="ctr" anchorCtr="0"/>
                </a:tc>
              </a:tr>
              <a:tr h="487680">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rPr>
                        <a:t>1.</a:t>
                      </a:r>
                      <a:r>
                        <a:rPr lang="zh-CN" altLang="en-US" sz="1000">
                          <a:solidFill>
                            <a:srgbClr val="FF0000"/>
                          </a:solidFill>
                          <a:latin typeface="微软雅黑" panose="020B0503020204020204" pitchFamily="34" charset="-122"/>
                          <a:ea typeface="微软雅黑" panose="020B0503020204020204" pitchFamily="34" charset="-122"/>
                        </a:rPr>
                        <a:t> 制定现场总体风险辨识评价管控清单及重大危险源辨识评价管控清单，报监理审查。</a:t>
                      </a:r>
                      <a:endParaRPr lang="zh-CN" altLang="en-US" sz="1000">
                        <a:solidFill>
                          <a:srgbClr val="FF0000"/>
                        </a:solidFill>
                        <a:latin typeface="微软雅黑" panose="020B0503020204020204" pitchFamily="34" charset="-122"/>
                        <a:ea typeface="微软雅黑" panose="020B0503020204020204" pitchFamily="34" charset="-122"/>
                      </a:endParaRPr>
                    </a:p>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rPr>
                        <a:t>2.</a:t>
                      </a:r>
                      <a:r>
                        <a:rPr lang="zh-CN" altLang="en-US" sz="1000">
                          <a:solidFill>
                            <a:srgbClr val="FF0000"/>
                          </a:solidFill>
                          <a:latin typeface="微软雅黑" panose="020B0503020204020204" pitchFamily="34" charset="-122"/>
                          <a:ea typeface="微软雅黑" panose="020B0503020204020204" pitchFamily="34" charset="-122"/>
                        </a:rPr>
                        <a:t>现场设置重大危险源公示牌，将依据清单识别出的危险源进行公示。</a:t>
                      </a:r>
                      <a:r>
                        <a:rPr lang="zh-CN" altLang="en-US" sz="1000" b="1">
                          <a:solidFill>
                            <a:srgbClr val="FF0000"/>
                          </a:solidFill>
                          <a:latin typeface="微软雅黑" panose="020B0503020204020204" pitchFamily="34" charset="-122"/>
                          <a:ea typeface="微软雅黑" panose="020B0503020204020204" pitchFamily="34" charset="-122"/>
                        </a:rPr>
                        <a:t>并按月更新。</a:t>
                      </a:r>
                      <a:endParaRPr lang="zh-CN" altLang="en-US" sz="1000" b="1">
                        <a:solidFill>
                          <a:srgbClr val="FF0000"/>
                        </a:solidFill>
                        <a:latin typeface="微软雅黑" panose="020B0503020204020204" pitchFamily="34" charset="-122"/>
                        <a:ea typeface="微软雅黑" panose="020B0503020204020204" pitchFamily="34" charset="-122"/>
                      </a:endParaRPr>
                    </a:p>
                  </a:txBody>
                  <a:tcPr anchor="ctr" anchorCtr="0"/>
                </a:tc>
              </a:tr>
              <a:tr h="254635">
                <a:tc>
                  <a:txBody>
                    <a:bodyPr/>
                    <a:p>
                      <a:pPr algn="ctr">
                        <a:buNone/>
                      </a:pPr>
                      <a:r>
                        <a:rPr lang="zh-CN" altLang="en-US" sz="1000">
                          <a:latin typeface="微软雅黑" panose="020B0503020204020204" pitchFamily="34" charset="-122"/>
                          <a:ea typeface="微软雅黑" panose="020B0503020204020204" pitchFamily="34" charset="-122"/>
                          <a:sym typeface="+mn-ea"/>
                        </a:rPr>
                        <a:t>条款</a:t>
                      </a:r>
                      <a:r>
                        <a:rPr lang="en-US" altLang="zh-CN" sz="1000">
                          <a:latin typeface="微软雅黑" panose="020B0503020204020204" pitchFamily="34" charset="-122"/>
                          <a:ea typeface="微软雅黑" panose="020B0503020204020204" pitchFamily="34" charset="-122"/>
                          <a:sym typeface="+mn-ea"/>
                        </a:rPr>
                        <a:t>5.1.2</a:t>
                      </a:r>
                      <a:endParaRPr lang="en-US" alt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sz="1000">
                          <a:latin typeface="微软雅黑" panose="020B0503020204020204" pitchFamily="34" charset="-122"/>
                          <a:ea typeface="微软雅黑" panose="020B0503020204020204" pitchFamily="34" charset="-122"/>
                        </a:rPr>
                        <a:t>制定月度风险管控清单，报监理审查，落实各项安全管控措施</a:t>
                      </a:r>
                      <a:endParaRPr sz="1000">
                        <a:latin typeface="微软雅黑" panose="020B0503020204020204" pitchFamily="34" charset="-122"/>
                        <a:ea typeface="微软雅黑" panose="020B0503020204020204" pitchFamily="34" charset="-122"/>
                      </a:endParaRPr>
                    </a:p>
                  </a:txBody>
                  <a:tcPr anchor="ctr" anchorCtr="0"/>
                </a:tc>
              </a:tr>
              <a:tr h="240665">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sym typeface="+mn-ea"/>
                        </a:rPr>
                        <a:t>每月动态更新重大危险源清单，报监理审查，依据风险管控清单做好风险管控（危险源监控记录）</a:t>
                      </a:r>
                      <a:endParaRPr lang="zh-CN" altLang="en-US" sz="1000">
                        <a:solidFill>
                          <a:srgbClr val="FF0000"/>
                        </a:solidFill>
                        <a:latin typeface="微软雅黑" panose="020B0503020204020204" pitchFamily="34" charset="-122"/>
                        <a:ea typeface="微软雅黑" panose="020B0503020204020204" pitchFamily="34" charset="-122"/>
                        <a:sym typeface="+mn-ea"/>
                      </a:endParaRPr>
                    </a:p>
                  </a:txBody>
                  <a:tcPr anchor="ctr" anchorCtr="0"/>
                </a:tc>
              </a:tr>
              <a:tr h="289560">
                <a:tc>
                  <a:txBody>
                    <a:bodyPr/>
                    <a:p>
                      <a:pPr algn="ctr" fontAlgn="auto">
                        <a:lnSpc>
                          <a:spcPct val="130000"/>
                        </a:lnSpc>
                        <a:buNone/>
                      </a:pPr>
                      <a:r>
                        <a:rPr lang="zh-CN" altLang="en-US" sz="1000">
                          <a:latin typeface="微软雅黑" panose="020B0503020204020204" pitchFamily="34" charset="-122"/>
                          <a:ea typeface="微软雅黑" panose="020B0503020204020204" pitchFamily="34" charset="-122"/>
                          <a:sym typeface="+mn-ea"/>
                        </a:rPr>
                        <a:t>条款</a:t>
                      </a:r>
                      <a:r>
                        <a:rPr lang="en-US" altLang="zh-CN" sz="1000">
                          <a:latin typeface="微软雅黑" panose="020B0503020204020204" pitchFamily="34" charset="-122"/>
                          <a:ea typeface="微软雅黑" panose="020B0503020204020204" pitchFamily="34" charset="-122"/>
                          <a:sym typeface="+mn-ea"/>
                        </a:rPr>
                        <a:t>5.1.3</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zh-CN" altLang="en-US" sz="1000">
                          <a:solidFill>
                            <a:schemeClr val="tx1"/>
                          </a:solidFill>
                          <a:latin typeface="微软雅黑" panose="020B0503020204020204" pitchFamily="34" charset="-122"/>
                          <a:ea typeface="微软雅黑" panose="020B0503020204020204" pitchFamily="34" charset="-122"/>
                          <a:sym typeface="+mn-ea"/>
                        </a:rPr>
                        <a:t>在监理安全会议上总结汇报风险清单管控措施实施情况，针对管控现状，提出对策、措施或计划，并落实管控措施</a:t>
                      </a:r>
                      <a:endParaRPr lang="zh-CN" altLang="en-US" sz="1000">
                        <a:solidFill>
                          <a:schemeClr val="tx1"/>
                        </a:solidFill>
                        <a:latin typeface="微软雅黑" panose="020B0503020204020204" pitchFamily="34" charset="-122"/>
                        <a:ea typeface="微软雅黑" panose="020B0503020204020204" pitchFamily="34" charset="-122"/>
                        <a:sym typeface="+mn-ea"/>
                      </a:endParaRPr>
                    </a:p>
                  </a:txBody>
                  <a:tcPr anchor="ctr" anchorCtr="0"/>
                </a:tc>
              </a:tr>
              <a:tr h="289560">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sym typeface="+mn-ea"/>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sym typeface="+mn-ea"/>
                        </a:rPr>
                        <a:t>每月安全会议上汇报风险清单管控情况（动态危险源清单及监控记录），会议记录上体现管控计划及落实管控措施。</a:t>
                      </a:r>
                      <a:endParaRPr lang="zh-CN" altLang="en-US" sz="1000">
                        <a:solidFill>
                          <a:srgbClr val="FF0000"/>
                        </a:solidFill>
                        <a:latin typeface="微软雅黑" panose="020B0503020204020204" pitchFamily="34" charset="-122"/>
                        <a:ea typeface="微软雅黑" panose="020B0503020204020204" pitchFamily="34" charset="-122"/>
                        <a:sym typeface="+mn-ea"/>
                      </a:endParaRPr>
                    </a:p>
                  </a:txBody>
                  <a:tcPr anchor="ctr" anchorCtr="0"/>
                </a:tc>
              </a:tr>
              <a:tr h="289560">
                <a:tc>
                  <a:txBody>
                    <a:bodyPr/>
                    <a:p>
                      <a:pPr algn="ctr" fontAlgn="auto">
                        <a:lnSpc>
                          <a:spcPct val="130000"/>
                        </a:lnSpc>
                        <a:buNone/>
                      </a:pPr>
                      <a:r>
                        <a:rPr lang="zh-CN" altLang="en-US" sz="1000">
                          <a:latin typeface="微软雅黑" panose="020B0503020204020204" pitchFamily="34" charset="-122"/>
                          <a:ea typeface="微软雅黑" panose="020B0503020204020204" pitchFamily="34" charset="-122"/>
                          <a:sym typeface="+mn-ea"/>
                        </a:rPr>
                        <a:t>条款</a:t>
                      </a:r>
                      <a:r>
                        <a:rPr lang="en-US" altLang="zh-CN" sz="1000">
                          <a:latin typeface="微软雅黑" panose="020B0503020204020204" pitchFamily="34" charset="-122"/>
                          <a:ea typeface="微软雅黑" panose="020B0503020204020204" pitchFamily="34" charset="-122"/>
                          <a:sym typeface="+mn-ea"/>
                        </a:rPr>
                        <a:t>5.1.</a:t>
                      </a:r>
                      <a:r>
                        <a:rPr lang="en-US" sz="1000">
                          <a:latin typeface="微软雅黑" panose="020B0503020204020204" pitchFamily="34" charset="-122"/>
                          <a:ea typeface="微软雅黑" panose="020B0503020204020204" pitchFamily="34" charset="-122"/>
                          <a:sym typeface="+mn-ea"/>
                        </a:rPr>
                        <a:t>4</a:t>
                      </a:r>
                      <a:endParaRPr 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zh-CN" altLang="en-US" sz="1000">
                          <a:solidFill>
                            <a:schemeClr val="tx1"/>
                          </a:solidFill>
                          <a:latin typeface="微软雅黑" panose="020B0503020204020204" pitchFamily="34" charset="-122"/>
                          <a:ea typeface="微软雅黑" panose="020B0503020204020204" pitchFamily="34" charset="-122"/>
                          <a:sym typeface="+mn-ea"/>
                        </a:rPr>
                        <a:t>在安全会议上听取分包单位风险清单管控措施实施情况，针对管控现状，提出对策、措施或要求，督促落实管控措施</a:t>
                      </a:r>
                      <a:endParaRPr lang="zh-CN" altLang="en-US" sz="1000">
                        <a:solidFill>
                          <a:schemeClr val="tx1"/>
                        </a:solidFill>
                        <a:latin typeface="微软雅黑" panose="020B0503020204020204" pitchFamily="34" charset="-122"/>
                        <a:ea typeface="微软雅黑" panose="020B0503020204020204" pitchFamily="34" charset="-122"/>
                        <a:sym typeface="+mn-ea"/>
                      </a:endParaRPr>
                    </a:p>
                  </a:txBody>
                  <a:tcPr anchor="ctr" anchorCtr="0"/>
                </a:tc>
              </a:tr>
              <a:tr h="289560">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sym typeface="+mn-ea"/>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sym typeface="+mn-ea"/>
                        </a:rPr>
                        <a:t>分包单位制定相应的风险清单汇报与总包单位，针对性提出要求和对策，督促落实。</a:t>
                      </a:r>
                      <a:endParaRPr lang="zh-CN" altLang="en-US" sz="1000">
                        <a:solidFill>
                          <a:srgbClr val="FF0000"/>
                        </a:solidFill>
                        <a:latin typeface="微软雅黑" panose="020B0503020204020204" pitchFamily="34" charset="-122"/>
                        <a:ea typeface="微软雅黑" panose="020B0503020204020204" pitchFamily="34" charset="-122"/>
                        <a:sym typeface="+mn-ea"/>
                      </a:endParaRPr>
                    </a:p>
                  </a:txBody>
                  <a:tcPr anchor="ctr" anchorCtr="0"/>
                </a:tc>
              </a:tr>
              <a:tr h="289560">
                <a:tc gridSpan="2">
                  <a:txBody>
                    <a:bodyPr/>
                    <a:p>
                      <a:pPr algn="ctr" fontAlgn="auto">
                        <a:lnSpc>
                          <a:spcPct val="100000"/>
                        </a:lnSpc>
                        <a:buNone/>
                      </a:pPr>
                      <a:r>
                        <a:rPr lang="en-US" altLang="zh-CN" sz="1200" b="1">
                          <a:solidFill>
                            <a:schemeClr val="lt1"/>
                          </a:solidFill>
                          <a:latin typeface="微软雅黑" panose="020B0503020204020204" pitchFamily="34" charset="-122"/>
                          <a:ea typeface="微软雅黑" panose="020B0503020204020204" pitchFamily="34" charset="-122"/>
                        </a:rPr>
                        <a:t>5.2变更管理</a:t>
                      </a:r>
                      <a:endParaRPr lang="en-US" altLang="zh-CN" sz="1200" b="1">
                        <a:solidFill>
                          <a:schemeClr val="lt1"/>
                        </a:solidFill>
                        <a:latin typeface="微软雅黑" panose="020B0503020204020204" pitchFamily="34" charset="-122"/>
                        <a:ea typeface="微软雅黑" panose="020B0503020204020204" pitchFamily="34" charset="-122"/>
                      </a:endParaRPr>
                    </a:p>
                  </a:txBody>
                  <a:tcPr anchor="ctr" anchorCtr="0">
                    <a:solidFill>
                      <a:srgbClr val="5B9BD5"/>
                    </a:solidFill>
                  </a:tcPr>
                </a:tc>
                <a:tc hMerge="1">
                  <a:tcPr anchor="ctr" anchorCtr="0"/>
                </a:tc>
              </a:tr>
              <a:tr h="358775">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rPr>
                        <a:t>5</a:t>
                      </a:r>
                      <a:r>
                        <a:rPr lang="en-US" altLang="zh-CN" sz="1000">
                          <a:latin typeface="微软雅黑" panose="020B0503020204020204" pitchFamily="34" charset="-122"/>
                          <a:ea typeface="微软雅黑" panose="020B0503020204020204" pitchFamily="34" charset="-122"/>
                          <a:sym typeface="+mn-ea"/>
                        </a:rPr>
                        <a:t>.2.1</a:t>
                      </a:r>
                      <a:endParaRPr 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sz="1000">
                          <a:latin typeface="微软雅黑" panose="020B0503020204020204" pitchFamily="34" charset="-122"/>
                          <a:ea typeface="微软雅黑" panose="020B0503020204020204" pitchFamily="34" charset="-122"/>
                        </a:rPr>
                        <a:t>现场人员、机构、制度、工艺、技术、设施、作业过程及环境等发生变更，对变更安全风险进行分析并制定控制措施，履行变更审核、审批及验收程序</a:t>
                      </a:r>
                      <a:endParaRPr sz="1000">
                        <a:latin typeface="微软雅黑" panose="020B0503020204020204" pitchFamily="34" charset="-122"/>
                        <a:ea typeface="微软雅黑" panose="020B0503020204020204" pitchFamily="34" charset="-122"/>
                      </a:endParaRPr>
                    </a:p>
                  </a:txBody>
                  <a:tcPr anchor="ctr" anchorCtr="0"/>
                </a:tc>
              </a:tr>
              <a:tr h="323215">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及时对变更安全风险进行分析并制定控制措施。</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bl>
          </a:graphicData>
        </a:graphic>
      </p:graphicFrame>
    </p:spTree>
  </p:cSld>
  <p:clrMapOvr>
    <a:masterClrMapping/>
  </p:clrMapOvr>
  <p:transition spd="slow" advClick="0" advTm="8000">
    <p:rand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18465" y="555625"/>
            <a:ext cx="5434965" cy="319405"/>
          </a:xfrm>
          <a:prstGeom prst="rect">
            <a:avLst/>
          </a:prstGeom>
          <a:noFill/>
        </p:spPr>
        <p:txBody>
          <a:bodyPr wrap="square" rtlCol="0">
            <a:spAutoFit/>
          </a:bodyPr>
          <a:p>
            <a:r>
              <a:rPr lang="en-US" altLang="zh-CN" sz="1400" b="1">
                <a:solidFill>
                  <a:srgbClr val="00B0F0"/>
                </a:solidFill>
                <a:latin typeface="微软雅黑" panose="020B0503020204020204" pitchFamily="34" charset="-122"/>
                <a:ea typeface="微软雅黑" panose="020B0503020204020204" pitchFamily="34" charset="-122"/>
                <a:sym typeface="+mn-ea"/>
              </a:rPr>
              <a:t>5.</a:t>
            </a:r>
            <a:r>
              <a:rPr lang="zh-CN" altLang="en-US" sz="1400" b="1">
                <a:solidFill>
                  <a:srgbClr val="00B0F0"/>
                </a:solidFill>
                <a:latin typeface="微软雅黑" panose="020B0503020204020204" pitchFamily="34" charset="-122"/>
                <a:ea typeface="微软雅黑" panose="020B0503020204020204" pitchFamily="34" charset="-122"/>
                <a:sym typeface="+mn-ea"/>
              </a:rPr>
              <a:t>风险管控与隐患排查治理</a:t>
            </a:r>
            <a:endParaRPr lang="zh-CN" altLang="en-US" sz="1400" b="1">
              <a:solidFill>
                <a:srgbClr val="00B0F0"/>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396240" y="196215"/>
            <a:ext cx="4110355" cy="368300"/>
          </a:xfrm>
          <a:prstGeom prst="rect">
            <a:avLst/>
          </a:prstGeom>
          <a:noFill/>
        </p:spPr>
        <p:txBody>
          <a:bodyPr wrap="square" rtlCol="0">
            <a:spAutoFit/>
          </a:bodyPr>
          <a:p>
            <a:r>
              <a:rPr lang="zh-CN" altLang="en-US" b="1">
                <a:solidFill>
                  <a:schemeClr val="bg1"/>
                </a:solidFill>
                <a:latin typeface="微软雅黑" panose="020B0503020204020204" pitchFamily="34" charset="-122"/>
                <a:ea typeface="微软雅黑" panose="020B0503020204020204" pitchFamily="34" charset="-122"/>
                <a:sym typeface="+mn-ea"/>
              </a:rPr>
              <a:t>二</a:t>
            </a:r>
            <a:r>
              <a:rPr lang="zh-CN" altLang="en-US" b="1">
                <a:solidFill>
                  <a:schemeClr val="bg1"/>
                </a:solidFill>
                <a:latin typeface="微软雅黑" panose="020B0503020204020204" pitchFamily="34" charset="-122"/>
                <a:ea typeface="微软雅黑" panose="020B0503020204020204" pitchFamily="34" charset="-122"/>
              </a:rPr>
              <a:t>、总包安全管理行为检查标准解读</a:t>
            </a:r>
            <a:endParaRPr lang="zh-CN" altLang="en-US" b="1">
              <a:solidFill>
                <a:schemeClr val="bg1"/>
              </a:solidFill>
              <a:latin typeface="微软雅黑" panose="020B0503020204020204" pitchFamily="34" charset="-122"/>
              <a:ea typeface="微软雅黑" panose="020B0503020204020204" pitchFamily="34" charset="-122"/>
            </a:endParaRPr>
          </a:p>
        </p:txBody>
      </p:sp>
      <p:graphicFrame>
        <p:nvGraphicFramePr>
          <p:cNvPr id="6" name="表格 5"/>
          <p:cNvGraphicFramePr/>
          <p:nvPr>
            <p:custDataLst>
              <p:tags r:id="rId1"/>
            </p:custDataLst>
          </p:nvPr>
        </p:nvGraphicFramePr>
        <p:xfrm>
          <a:off x="415925" y="907415"/>
          <a:ext cx="8360410" cy="3680460"/>
        </p:xfrm>
        <a:graphic>
          <a:graphicData uri="http://schemas.openxmlformats.org/drawingml/2006/table">
            <a:tbl>
              <a:tblPr firstRow="1" bandRow="1">
                <a:tableStyleId>{5C22544A-7EE6-4342-B048-85BDC9FD1C3A}</a:tableStyleId>
              </a:tblPr>
              <a:tblGrid>
                <a:gridCol w="962025"/>
                <a:gridCol w="7398385"/>
              </a:tblGrid>
              <a:tr h="287020">
                <a:tc gridSpan="2">
                  <a:txBody>
                    <a:bodyPr/>
                    <a:p>
                      <a:pPr algn="l">
                        <a:buNone/>
                      </a:pPr>
                      <a:r>
                        <a:rPr lang="en-US" sz="1200">
                          <a:latin typeface="微软雅黑" panose="020B0503020204020204" pitchFamily="34" charset="-122"/>
                          <a:ea typeface="微软雅黑" panose="020B0503020204020204" pitchFamily="34" charset="-122"/>
                        </a:rPr>
                        <a:t>                                                                              </a:t>
                      </a:r>
                      <a:r>
                        <a:rPr sz="1200">
                          <a:latin typeface="微软雅黑" panose="020B0503020204020204" pitchFamily="34" charset="-122"/>
                          <a:ea typeface="微软雅黑" panose="020B0503020204020204" pitchFamily="34" charset="-122"/>
                        </a:rPr>
                        <a:t>5.3危大工程</a:t>
                      </a:r>
                      <a:endParaRPr sz="1200">
                        <a:latin typeface="微软雅黑" panose="020B0503020204020204" pitchFamily="34" charset="-122"/>
                        <a:ea typeface="微软雅黑" panose="020B0503020204020204" pitchFamily="34" charset="-122"/>
                      </a:endParaRPr>
                    </a:p>
                  </a:txBody>
                  <a:tcPr anchor="ctr" anchorCtr="0"/>
                </a:tc>
                <a:tc hMerge="1">
                  <a:tcPr anchor="ctr" anchorCtr="0"/>
                </a:tc>
              </a:tr>
              <a:tr h="254635">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rPr>
                        <a:t>5</a:t>
                      </a:r>
                      <a:r>
                        <a:rPr lang="en-US" altLang="zh-CN" sz="1000">
                          <a:latin typeface="微软雅黑" panose="020B0503020204020204" pitchFamily="34" charset="-122"/>
                          <a:ea typeface="微软雅黑" panose="020B0503020204020204" pitchFamily="34" charset="-122"/>
                          <a:sym typeface="+mn-ea"/>
                        </a:rPr>
                        <a:t>.3.1</a:t>
                      </a:r>
                      <a:endParaRPr 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sz="1000">
                          <a:latin typeface="微软雅黑" panose="020B0503020204020204" pitchFamily="34" charset="-122"/>
                          <a:ea typeface="微软雅黑" panose="020B0503020204020204" pitchFamily="34" charset="-122"/>
                        </a:rPr>
                        <a:t>制定危大工程清单；编制危大工程方案，编、审、批满足要求；</a:t>
                      </a:r>
                      <a:endParaRPr sz="1000">
                        <a:latin typeface="微软雅黑" panose="020B0503020204020204" pitchFamily="34" charset="-122"/>
                        <a:ea typeface="微软雅黑" panose="020B0503020204020204" pitchFamily="34" charset="-122"/>
                      </a:endParaRPr>
                    </a:p>
                  </a:txBody>
                  <a:tcPr anchor="ctr" anchorCtr="0"/>
                </a:tc>
              </a:tr>
              <a:tr h="289560">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rPr>
                        <a:t>1.</a:t>
                      </a:r>
                      <a:r>
                        <a:rPr lang="zh-CN" altLang="en-US" sz="1000">
                          <a:solidFill>
                            <a:srgbClr val="FF0000"/>
                          </a:solidFill>
                          <a:latin typeface="微软雅黑" panose="020B0503020204020204" pitchFamily="34" charset="-122"/>
                          <a:ea typeface="微软雅黑" panose="020B0503020204020204" pitchFamily="34" charset="-122"/>
                        </a:rPr>
                        <a:t> 制定危大工程清单； </a:t>
                      </a:r>
                      <a:r>
                        <a:rPr lang="en-US" altLang="zh-CN" sz="1000">
                          <a:solidFill>
                            <a:srgbClr val="FF0000"/>
                          </a:solidFill>
                          <a:latin typeface="微软雅黑" panose="020B0503020204020204" pitchFamily="34" charset="-122"/>
                          <a:ea typeface="微软雅黑" panose="020B0503020204020204" pitchFamily="34" charset="-122"/>
                        </a:rPr>
                        <a:t>2.</a:t>
                      </a:r>
                      <a:r>
                        <a:rPr lang="zh-CN" altLang="en-US" sz="1000">
                          <a:solidFill>
                            <a:srgbClr val="FF0000"/>
                          </a:solidFill>
                          <a:latin typeface="微软雅黑" panose="020B0503020204020204" pitchFamily="34" charset="-122"/>
                          <a:ea typeface="微软雅黑" panose="020B0503020204020204" pitchFamily="34" charset="-122"/>
                        </a:rPr>
                        <a:t>危大工程的编审批及内容满足规范要求； </a:t>
                      </a:r>
                      <a:r>
                        <a:rPr lang="zh-CN" altLang="en-US" sz="1000">
                          <a:solidFill>
                            <a:srgbClr val="FF0000"/>
                          </a:solidFill>
                          <a:latin typeface="微软雅黑" panose="020B0503020204020204" pitchFamily="34" charset="-122"/>
                          <a:ea typeface="微软雅黑" panose="020B0503020204020204" pitchFamily="34" charset="-122"/>
                          <a:sym typeface="+mn-ea"/>
                        </a:rPr>
                        <a:t> </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r h="254635">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sym typeface="+mn-ea"/>
                        </a:rPr>
                        <a:t>5.3.2</a:t>
                      </a:r>
                      <a:endParaRPr 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lang="en-US" altLang="zh-CN" sz="1000">
                          <a:latin typeface="微软雅黑" panose="020B0503020204020204" pitchFamily="34" charset="-122"/>
                          <a:ea typeface="微软雅黑" panose="020B0503020204020204" pitchFamily="34" charset="-122"/>
                        </a:rPr>
                        <a:t>开展安全技术交底，落实危大工程的安全管控、措施方案（如交底、检测、检查、监控、验收、旁站等）；危大工程档案齐全</a:t>
                      </a:r>
                      <a:endParaRPr lang="en-US" altLang="zh-CN" sz="1000">
                        <a:latin typeface="微软雅黑" panose="020B0503020204020204" pitchFamily="34" charset="-122"/>
                        <a:ea typeface="微软雅黑" panose="020B0503020204020204" pitchFamily="34" charset="-122"/>
                      </a:endParaRPr>
                    </a:p>
                  </a:txBody>
                  <a:tcPr anchor="ctr" anchorCtr="0"/>
                </a:tc>
              </a:tr>
              <a:tr h="289560">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rPr>
                        <a:t>1.</a:t>
                      </a:r>
                      <a:r>
                        <a:rPr lang="zh-CN" altLang="en-US" sz="1000">
                          <a:solidFill>
                            <a:srgbClr val="FF0000"/>
                          </a:solidFill>
                          <a:latin typeface="微软雅黑" panose="020B0503020204020204" pitchFamily="34" charset="-122"/>
                          <a:ea typeface="微软雅黑" panose="020B0503020204020204" pitchFamily="34" charset="-122"/>
                        </a:rPr>
                        <a:t> 开展危大工程安全技术交底、落实管控方案；</a:t>
                      </a:r>
                      <a:r>
                        <a:rPr lang="en-US" altLang="zh-CN" sz="1000">
                          <a:solidFill>
                            <a:srgbClr val="FF0000"/>
                          </a:solidFill>
                          <a:latin typeface="微软雅黑" panose="020B0503020204020204" pitchFamily="34" charset="-122"/>
                          <a:ea typeface="微软雅黑" panose="020B0503020204020204" pitchFamily="34" charset="-122"/>
                        </a:rPr>
                        <a:t>2.</a:t>
                      </a:r>
                      <a:r>
                        <a:rPr lang="zh-CN" altLang="en-US" sz="1000">
                          <a:solidFill>
                            <a:srgbClr val="FF0000"/>
                          </a:solidFill>
                          <a:latin typeface="微软雅黑" panose="020B0503020204020204" pitchFamily="34" charset="-122"/>
                          <a:ea typeface="微软雅黑" panose="020B0503020204020204" pitchFamily="34" charset="-122"/>
                        </a:rPr>
                        <a:t>健全危大工程档案</a:t>
                      </a:r>
                      <a:r>
                        <a:rPr lang="zh-CN" altLang="en-US" sz="1000">
                          <a:solidFill>
                            <a:srgbClr val="FF0000"/>
                          </a:solidFill>
                          <a:latin typeface="微软雅黑" panose="020B0503020204020204" pitchFamily="34" charset="-122"/>
                          <a:ea typeface="微软雅黑" panose="020B0503020204020204" pitchFamily="34" charset="-122"/>
                          <a:sym typeface="+mn-ea"/>
                        </a:rPr>
                        <a:t>；</a:t>
                      </a:r>
                      <a:endParaRPr lang="zh-CN" altLang="en-US" sz="1000">
                        <a:solidFill>
                          <a:srgbClr val="FF0000"/>
                        </a:solidFill>
                        <a:latin typeface="微软雅黑" panose="020B0503020204020204" pitchFamily="34" charset="-122"/>
                        <a:ea typeface="微软雅黑" panose="020B0503020204020204" pitchFamily="34" charset="-122"/>
                        <a:sym typeface="+mn-ea"/>
                      </a:endParaRPr>
                    </a:p>
                  </a:txBody>
                  <a:tcPr anchor="ctr" anchorCtr="0"/>
                </a:tc>
              </a:tr>
              <a:tr h="287020">
                <a:tc gridSpan="2">
                  <a:txBody>
                    <a:bodyPr/>
                    <a:p>
                      <a:pPr algn="ctr" fontAlgn="auto">
                        <a:lnSpc>
                          <a:spcPct val="100000"/>
                        </a:lnSpc>
                        <a:buNone/>
                      </a:pPr>
                      <a:r>
                        <a:rPr lang="en-US" altLang="zh-CN" sz="1200" b="1">
                          <a:solidFill>
                            <a:schemeClr val="lt1"/>
                          </a:solidFill>
                          <a:latin typeface="微软雅黑" panose="020B0503020204020204" pitchFamily="34" charset="-122"/>
                          <a:ea typeface="微软雅黑" panose="020B0503020204020204" pitchFamily="34" charset="-122"/>
                        </a:rPr>
                        <a:t>5.4隐患排查治理</a:t>
                      </a:r>
                      <a:endParaRPr lang="en-US" altLang="zh-CN" sz="1200" b="1">
                        <a:solidFill>
                          <a:schemeClr val="lt1"/>
                        </a:solidFill>
                        <a:latin typeface="微软雅黑" panose="020B0503020204020204" pitchFamily="34" charset="-122"/>
                        <a:ea typeface="微软雅黑" panose="020B0503020204020204" pitchFamily="34" charset="-122"/>
                      </a:endParaRPr>
                    </a:p>
                  </a:txBody>
                  <a:tcPr anchor="ctr" anchorCtr="0">
                    <a:solidFill>
                      <a:srgbClr val="5B9BD5"/>
                    </a:solidFill>
                  </a:tcPr>
                </a:tc>
                <a:tc hMerge="1">
                  <a:tcPr anchor="ctr" anchorCtr="0">
                    <a:solidFill>
                      <a:srgbClr val="5B9BD5"/>
                    </a:solidFill>
                  </a:tcPr>
                </a:tc>
              </a:tr>
              <a:tr h="407035">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rPr>
                        <a:t>5</a:t>
                      </a:r>
                      <a:r>
                        <a:rPr lang="en-US" altLang="zh-CN" sz="1000">
                          <a:latin typeface="微软雅黑" panose="020B0503020204020204" pitchFamily="34" charset="-122"/>
                          <a:ea typeface="微软雅黑" panose="020B0503020204020204" pitchFamily="34" charset="-122"/>
                          <a:sym typeface="+mn-ea"/>
                        </a:rPr>
                        <a:t>.4.1</a:t>
                      </a:r>
                      <a:endParaRPr 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sz="1000">
                          <a:latin typeface="微软雅黑" panose="020B0503020204020204" pitchFamily="34" charset="-122"/>
                          <a:ea typeface="微软雅黑" panose="020B0503020204020204" pitchFamily="34" charset="-122"/>
                        </a:rPr>
                        <a:t>制定年度隐患排查计划；按计划开展隐患排查并建立安全隐患台账；安全隐患及时整改闭合；较大隐患要及时下发整改通知书、跟踪闭合；重大隐患按规定及时上报；各项记录齐全</a:t>
                      </a:r>
                      <a:endParaRPr sz="1000">
                        <a:latin typeface="微软雅黑" panose="020B0503020204020204" pitchFamily="34" charset="-122"/>
                        <a:ea typeface="微软雅黑" panose="020B0503020204020204" pitchFamily="34" charset="-122"/>
                      </a:endParaRPr>
                    </a:p>
                  </a:txBody>
                  <a:tcPr anchor="ctr" anchorCtr="0"/>
                </a:tc>
              </a:tr>
              <a:tr h="487680">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rPr>
                        <a:t>1.</a:t>
                      </a:r>
                      <a:r>
                        <a:rPr lang="zh-CN" altLang="en-US" sz="1000">
                          <a:solidFill>
                            <a:srgbClr val="FF0000"/>
                          </a:solidFill>
                          <a:latin typeface="微软雅黑" panose="020B0503020204020204" pitchFamily="34" charset="-122"/>
                          <a:ea typeface="微软雅黑" panose="020B0503020204020204" pitchFamily="34" charset="-122"/>
                        </a:rPr>
                        <a:t> 制定年度隐患排查计划；</a:t>
                      </a:r>
                      <a:r>
                        <a:rPr lang="en-US" altLang="zh-CN" sz="1000">
                          <a:solidFill>
                            <a:srgbClr val="FF0000"/>
                          </a:solidFill>
                          <a:latin typeface="微软雅黑" panose="020B0503020204020204" pitchFamily="34" charset="-122"/>
                          <a:ea typeface="微软雅黑" panose="020B0503020204020204" pitchFamily="34" charset="-122"/>
                        </a:rPr>
                        <a:t>2.</a:t>
                      </a:r>
                      <a:r>
                        <a:rPr lang="zh-CN" altLang="en-US" sz="1000">
                          <a:solidFill>
                            <a:srgbClr val="FF0000"/>
                          </a:solidFill>
                          <a:latin typeface="微软雅黑" panose="020B0503020204020204" pitchFamily="34" charset="-122"/>
                          <a:ea typeface="微软雅黑" panose="020B0503020204020204" pitchFamily="34" charset="-122"/>
                        </a:rPr>
                        <a:t>建立隐患排查治理台账；   </a:t>
                      </a:r>
                      <a:r>
                        <a:rPr lang="en-US" altLang="zh-CN" sz="1000">
                          <a:solidFill>
                            <a:srgbClr val="FF0000"/>
                          </a:solidFill>
                          <a:latin typeface="微软雅黑" panose="020B0503020204020204" pitchFamily="34" charset="-122"/>
                          <a:ea typeface="微软雅黑" panose="020B0503020204020204" pitchFamily="34" charset="-122"/>
                        </a:rPr>
                        <a:t>3.</a:t>
                      </a:r>
                      <a:r>
                        <a:rPr lang="zh-CN" altLang="en-US" sz="1000">
                          <a:solidFill>
                            <a:srgbClr val="FF0000"/>
                          </a:solidFill>
                          <a:latin typeface="微软雅黑" panose="020B0503020204020204" pitchFamily="34" charset="-122"/>
                          <a:ea typeface="微软雅黑" panose="020B0503020204020204" pitchFamily="34" charset="-122"/>
                        </a:rPr>
                        <a:t>隐患是否及时闭合；    </a:t>
                      </a:r>
                      <a:r>
                        <a:rPr lang="en-US" altLang="zh-CN" sz="1000">
                          <a:solidFill>
                            <a:srgbClr val="FF0000"/>
                          </a:solidFill>
                          <a:latin typeface="微软雅黑" panose="020B0503020204020204" pitchFamily="34" charset="-122"/>
                          <a:ea typeface="微软雅黑" panose="020B0503020204020204" pitchFamily="34" charset="-122"/>
                        </a:rPr>
                        <a:t>4.</a:t>
                      </a:r>
                      <a:r>
                        <a:rPr lang="zh-CN" altLang="en-US" sz="1000">
                          <a:solidFill>
                            <a:srgbClr val="FF0000"/>
                          </a:solidFill>
                          <a:latin typeface="微软雅黑" panose="020B0503020204020204" pitchFamily="34" charset="-122"/>
                          <a:ea typeface="微软雅黑" panose="020B0503020204020204" pitchFamily="34" charset="-122"/>
                        </a:rPr>
                        <a:t>较大隐患及时下达整改通知单，跟踪闭合；            </a:t>
                      </a:r>
                      <a:endParaRPr lang="zh-CN" altLang="en-US" sz="1000">
                        <a:solidFill>
                          <a:srgbClr val="FF0000"/>
                        </a:solidFill>
                        <a:latin typeface="微软雅黑" panose="020B0503020204020204" pitchFamily="34" charset="-122"/>
                        <a:ea typeface="微软雅黑" panose="020B0503020204020204" pitchFamily="34" charset="-122"/>
                      </a:endParaRPr>
                    </a:p>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rPr>
                        <a:t>5.</a:t>
                      </a:r>
                      <a:r>
                        <a:rPr lang="zh-CN" altLang="en-US" sz="1000">
                          <a:solidFill>
                            <a:srgbClr val="FF0000"/>
                          </a:solidFill>
                          <a:latin typeface="微软雅黑" panose="020B0503020204020204" pitchFamily="34" charset="-122"/>
                          <a:ea typeface="微软雅黑" panose="020B0503020204020204" pitchFamily="34" charset="-122"/>
                        </a:rPr>
                        <a:t>重大隐患及时上报；</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r h="254635">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rPr>
                        <a:t>5</a:t>
                      </a:r>
                      <a:r>
                        <a:rPr lang="en-US" altLang="zh-CN" sz="1000">
                          <a:latin typeface="微软雅黑" panose="020B0503020204020204" pitchFamily="34" charset="-122"/>
                          <a:ea typeface="微软雅黑" panose="020B0503020204020204" pitchFamily="34" charset="-122"/>
                          <a:sym typeface="+mn-ea"/>
                        </a:rPr>
                        <a:t>.4.2</a:t>
                      </a:r>
                      <a:endParaRPr 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sz="1000">
                          <a:latin typeface="微软雅黑" panose="020B0503020204020204" pitchFamily="34" charset="-122"/>
                          <a:ea typeface="微软雅黑" panose="020B0503020204020204" pitchFamily="34" charset="-122"/>
                        </a:rPr>
                        <a:t>督促分包单位制定隐患排查计划、开展隐患排查、建立台账并落实隐患整改；</a:t>
                      </a:r>
                      <a:endParaRPr sz="1000">
                        <a:latin typeface="微软雅黑" panose="020B0503020204020204" pitchFamily="34" charset="-122"/>
                        <a:ea typeface="微软雅黑" panose="020B0503020204020204" pitchFamily="34" charset="-122"/>
                      </a:endParaRPr>
                    </a:p>
                  </a:txBody>
                  <a:tcPr anchor="ctr" anchorCtr="0"/>
                </a:tc>
              </a:tr>
              <a:tr h="289560">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分包单位需按要求进行隐患排查治理工作。</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r h="289560">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rPr>
                        <a:t>5</a:t>
                      </a:r>
                      <a:r>
                        <a:rPr lang="en-US" altLang="zh-CN" sz="1000">
                          <a:latin typeface="微软雅黑" panose="020B0503020204020204" pitchFamily="34" charset="-122"/>
                          <a:ea typeface="微软雅黑" panose="020B0503020204020204" pitchFamily="34" charset="-122"/>
                          <a:sym typeface="+mn-ea"/>
                        </a:rPr>
                        <a:t>.4.3</a:t>
                      </a:r>
                      <a:endParaRPr lang="en-US" sz="1000">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zh-CN" altLang="en-US" sz="1000">
                          <a:solidFill>
                            <a:schemeClr val="tx1"/>
                          </a:solidFill>
                          <a:latin typeface="微软雅黑" panose="020B0503020204020204" pitchFamily="34" charset="-122"/>
                          <a:ea typeface="微软雅黑" panose="020B0503020204020204" pitchFamily="34" charset="-122"/>
                        </a:rPr>
                        <a:t>项目部管理人员根据“网格化”和安全生产责任制规定，开展安全巡查，记录齐全，隐患及时闭合</a:t>
                      </a:r>
                      <a:endParaRPr lang="zh-CN" altLang="en-US" sz="1000">
                        <a:solidFill>
                          <a:schemeClr val="tx1"/>
                        </a:solidFill>
                        <a:latin typeface="微软雅黑" panose="020B0503020204020204" pitchFamily="34" charset="-122"/>
                        <a:ea typeface="微软雅黑" panose="020B0503020204020204" pitchFamily="34" charset="-122"/>
                      </a:endParaRPr>
                    </a:p>
                  </a:txBody>
                  <a:tcPr anchor="ctr" anchorCtr="0"/>
                </a:tc>
              </a:tr>
              <a:tr h="289560">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按照</a:t>
                      </a:r>
                      <a:r>
                        <a:rPr lang="en-US" altLang="zh-CN" sz="1000">
                          <a:solidFill>
                            <a:srgbClr val="FF0000"/>
                          </a:solidFill>
                          <a:latin typeface="微软雅黑" panose="020B0503020204020204" pitchFamily="34" charset="-122"/>
                          <a:ea typeface="微软雅黑" panose="020B0503020204020204" pitchFamily="34" charset="-122"/>
                        </a:rPr>
                        <a:t>“</a:t>
                      </a:r>
                      <a:r>
                        <a:rPr lang="zh-CN" altLang="en-US" sz="1000">
                          <a:solidFill>
                            <a:srgbClr val="FF0000"/>
                          </a:solidFill>
                          <a:latin typeface="微软雅黑" panose="020B0503020204020204" pitchFamily="34" charset="-122"/>
                          <a:ea typeface="微软雅黑" panose="020B0503020204020204" pitchFamily="34" charset="-122"/>
                        </a:rPr>
                        <a:t>网格化</a:t>
                      </a:r>
                      <a:r>
                        <a:rPr lang="en-US" altLang="zh-CN" sz="1000">
                          <a:solidFill>
                            <a:srgbClr val="FF0000"/>
                          </a:solidFill>
                          <a:latin typeface="微软雅黑" panose="020B0503020204020204" pitchFamily="34" charset="-122"/>
                          <a:ea typeface="微软雅黑" panose="020B0503020204020204" pitchFamily="34" charset="-122"/>
                        </a:rPr>
                        <a:t>”</a:t>
                      </a:r>
                      <a:r>
                        <a:rPr lang="zh-CN" altLang="en-US" sz="1000">
                          <a:solidFill>
                            <a:srgbClr val="FF0000"/>
                          </a:solidFill>
                          <a:latin typeface="微软雅黑" panose="020B0503020204020204" pitchFamily="34" charset="-122"/>
                          <a:ea typeface="微软雅黑" panose="020B0503020204020204" pitchFamily="34" charset="-122"/>
                        </a:rPr>
                        <a:t>和安全生产责任制规定，开展巡查，记录齐全，及时闭合隐患。</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bl>
          </a:graphicData>
        </a:graphic>
      </p:graphicFrame>
    </p:spTree>
  </p:cSld>
  <p:clrMapOvr>
    <a:masterClrMapping/>
  </p:clrMapOvr>
  <p:transition spd="slow" advClick="0" advTm="8000">
    <p:rand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18465" y="555625"/>
            <a:ext cx="5434965" cy="319405"/>
          </a:xfrm>
          <a:prstGeom prst="rect">
            <a:avLst/>
          </a:prstGeom>
          <a:noFill/>
        </p:spPr>
        <p:txBody>
          <a:bodyPr wrap="square" rtlCol="0">
            <a:spAutoFit/>
          </a:bodyPr>
          <a:p>
            <a:r>
              <a:rPr lang="en-US" altLang="zh-CN" sz="1400" b="1">
                <a:solidFill>
                  <a:srgbClr val="00B0F0"/>
                </a:solidFill>
                <a:latin typeface="微软雅黑" panose="020B0503020204020204" pitchFamily="34" charset="-122"/>
                <a:ea typeface="微软雅黑" panose="020B0503020204020204" pitchFamily="34" charset="-122"/>
                <a:sym typeface="+mn-ea"/>
              </a:rPr>
              <a:t>6.</a:t>
            </a:r>
            <a:r>
              <a:rPr lang="zh-CN" altLang="en-US" sz="1400" b="1">
                <a:solidFill>
                  <a:srgbClr val="00B0F0"/>
                </a:solidFill>
                <a:latin typeface="微软雅黑" panose="020B0503020204020204" pitchFamily="34" charset="-122"/>
                <a:ea typeface="微软雅黑" panose="020B0503020204020204" pitchFamily="34" charset="-122"/>
                <a:sym typeface="+mn-ea"/>
              </a:rPr>
              <a:t>应急管理</a:t>
            </a:r>
            <a:endParaRPr lang="zh-CN" altLang="en-US" sz="1400" b="1">
              <a:solidFill>
                <a:srgbClr val="00B0F0"/>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396240" y="196215"/>
            <a:ext cx="4110355" cy="368300"/>
          </a:xfrm>
          <a:prstGeom prst="rect">
            <a:avLst/>
          </a:prstGeom>
          <a:noFill/>
        </p:spPr>
        <p:txBody>
          <a:bodyPr wrap="square" rtlCol="0">
            <a:spAutoFit/>
          </a:bodyPr>
          <a:p>
            <a:r>
              <a:rPr lang="zh-CN" altLang="en-US" b="1">
                <a:solidFill>
                  <a:schemeClr val="bg1"/>
                </a:solidFill>
                <a:latin typeface="微软雅黑" panose="020B0503020204020204" pitchFamily="34" charset="-122"/>
                <a:ea typeface="微软雅黑" panose="020B0503020204020204" pitchFamily="34" charset="-122"/>
                <a:sym typeface="+mn-ea"/>
              </a:rPr>
              <a:t>二</a:t>
            </a:r>
            <a:r>
              <a:rPr lang="zh-CN" altLang="en-US" b="1">
                <a:solidFill>
                  <a:schemeClr val="bg1"/>
                </a:solidFill>
                <a:latin typeface="微软雅黑" panose="020B0503020204020204" pitchFamily="34" charset="-122"/>
                <a:ea typeface="微软雅黑" panose="020B0503020204020204" pitchFamily="34" charset="-122"/>
              </a:rPr>
              <a:t>、总包安全管理行为检查标准解读</a:t>
            </a:r>
            <a:endParaRPr lang="zh-CN" altLang="en-US" b="1">
              <a:solidFill>
                <a:schemeClr val="bg1"/>
              </a:solidFill>
              <a:latin typeface="微软雅黑" panose="020B0503020204020204" pitchFamily="34" charset="-122"/>
              <a:ea typeface="微软雅黑" panose="020B0503020204020204" pitchFamily="34" charset="-122"/>
            </a:endParaRPr>
          </a:p>
        </p:txBody>
      </p:sp>
      <p:graphicFrame>
        <p:nvGraphicFramePr>
          <p:cNvPr id="6" name="表格 5"/>
          <p:cNvGraphicFramePr/>
          <p:nvPr>
            <p:custDataLst>
              <p:tags r:id="rId1"/>
            </p:custDataLst>
          </p:nvPr>
        </p:nvGraphicFramePr>
        <p:xfrm>
          <a:off x="396240" y="842645"/>
          <a:ext cx="8360410" cy="3731260"/>
        </p:xfrm>
        <a:graphic>
          <a:graphicData uri="http://schemas.openxmlformats.org/drawingml/2006/table">
            <a:tbl>
              <a:tblPr firstRow="1" bandRow="1">
                <a:tableStyleId>{5C22544A-7EE6-4342-B048-85BDC9FD1C3A}</a:tableStyleId>
              </a:tblPr>
              <a:tblGrid>
                <a:gridCol w="962025"/>
                <a:gridCol w="7398385"/>
              </a:tblGrid>
              <a:tr h="287020">
                <a:tc gridSpan="2">
                  <a:txBody>
                    <a:bodyPr/>
                    <a:p>
                      <a:pPr algn="l">
                        <a:buNone/>
                      </a:pPr>
                      <a:r>
                        <a:rPr lang="en-US" sz="1200">
                          <a:latin typeface="微软雅黑" panose="020B0503020204020204" pitchFamily="34" charset="-122"/>
                          <a:ea typeface="微软雅黑" panose="020B0503020204020204" pitchFamily="34" charset="-122"/>
                        </a:rPr>
                        <a:t>                                                                              6.1</a:t>
                      </a:r>
                      <a:r>
                        <a:rPr lang="zh-CN" altLang="en-US" sz="1200">
                          <a:latin typeface="微软雅黑" panose="020B0503020204020204" pitchFamily="34" charset="-122"/>
                          <a:ea typeface="微软雅黑" panose="020B0503020204020204" pitchFamily="34" charset="-122"/>
                        </a:rPr>
                        <a:t>应急管理</a:t>
                      </a:r>
                      <a:endParaRPr lang="zh-CN" altLang="en-US" sz="1200">
                        <a:latin typeface="微软雅黑" panose="020B0503020204020204" pitchFamily="34" charset="-122"/>
                        <a:ea typeface="微软雅黑" panose="020B0503020204020204" pitchFamily="34" charset="-122"/>
                      </a:endParaRPr>
                    </a:p>
                  </a:txBody>
                  <a:tcPr anchor="ctr" anchorCtr="0"/>
                </a:tc>
                <a:tc hMerge="1">
                  <a:tcPr anchor="ctr" anchorCtr="0"/>
                </a:tc>
              </a:tr>
              <a:tr h="254635">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sym typeface="+mn-ea"/>
                        </a:rPr>
                        <a:t>6.1.1</a:t>
                      </a:r>
                      <a:endParaRPr 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lang="en-US" altLang="zh-CN" sz="1000">
                          <a:latin typeface="微软雅黑" panose="020B0503020204020204" pitchFamily="34" charset="-122"/>
                          <a:ea typeface="微软雅黑" panose="020B0503020204020204" pitchFamily="34" charset="-122"/>
                        </a:rPr>
                        <a:t>建立健全应急预案，及时更新、评审、发布、培训</a:t>
                      </a:r>
                      <a:endParaRPr lang="en-US" altLang="zh-CN" sz="1000">
                        <a:latin typeface="微软雅黑" panose="020B0503020204020204" pitchFamily="34" charset="-122"/>
                        <a:ea typeface="微软雅黑" panose="020B0503020204020204" pitchFamily="34" charset="-122"/>
                      </a:endParaRPr>
                    </a:p>
                  </a:txBody>
                  <a:tcPr anchor="ctr" anchorCtr="0"/>
                </a:tc>
              </a:tr>
              <a:tr h="270510">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sym typeface="+mn-ea"/>
                        </a:rPr>
                        <a:t>1.</a:t>
                      </a:r>
                      <a:r>
                        <a:rPr lang="zh-CN" altLang="en-US" sz="1000">
                          <a:solidFill>
                            <a:srgbClr val="FF0000"/>
                          </a:solidFill>
                          <a:latin typeface="微软雅黑" panose="020B0503020204020204" pitchFamily="34" charset="-122"/>
                          <a:ea typeface="微软雅黑" panose="020B0503020204020204" pitchFamily="34" charset="-122"/>
                          <a:sym typeface="+mn-ea"/>
                        </a:rPr>
                        <a:t>建立健全应急预案；</a:t>
                      </a:r>
                      <a:endParaRPr lang="zh-CN" altLang="en-US" sz="1000">
                        <a:solidFill>
                          <a:srgbClr val="FF0000"/>
                        </a:solidFill>
                        <a:latin typeface="微软雅黑" panose="020B0503020204020204" pitchFamily="34" charset="-122"/>
                        <a:ea typeface="微软雅黑" panose="020B0503020204020204" pitchFamily="34" charset="-122"/>
                        <a:sym typeface="+mn-ea"/>
                      </a:endParaRPr>
                    </a:p>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sym typeface="+mn-ea"/>
                        </a:rPr>
                        <a:t>2.</a:t>
                      </a:r>
                      <a:r>
                        <a:rPr lang="zh-CN" altLang="en-US" sz="1000">
                          <a:solidFill>
                            <a:srgbClr val="FF0000"/>
                          </a:solidFill>
                          <a:latin typeface="微软雅黑" panose="020B0503020204020204" pitchFamily="34" charset="-122"/>
                          <a:ea typeface="微软雅黑" panose="020B0503020204020204" pitchFamily="34" charset="-122"/>
                          <a:sym typeface="+mn-ea"/>
                        </a:rPr>
                        <a:t>依据应急演练计划，对应急预案及时更新、评审、发布、培训；</a:t>
                      </a:r>
                      <a:endParaRPr lang="zh-CN" altLang="en-US" sz="1000">
                        <a:solidFill>
                          <a:srgbClr val="FF0000"/>
                        </a:solidFill>
                        <a:latin typeface="微软雅黑" panose="020B0503020204020204" pitchFamily="34" charset="-122"/>
                        <a:ea typeface="微软雅黑" panose="020B0503020204020204" pitchFamily="34" charset="-122"/>
                        <a:sym typeface="+mn-ea"/>
                      </a:endParaRPr>
                    </a:p>
                  </a:txBody>
                  <a:tcPr anchor="ctr" anchorCtr="0"/>
                </a:tc>
              </a:tr>
              <a:tr h="254635">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rPr>
                        <a:t>6</a:t>
                      </a:r>
                      <a:r>
                        <a:rPr lang="en-US" altLang="zh-CN" sz="1000">
                          <a:latin typeface="微软雅黑" panose="020B0503020204020204" pitchFamily="34" charset="-122"/>
                          <a:ea typeface="微软雅黑" panose="020B0503020204020204" pitchFamily="34" charset="-122"/>
                          <a:sym typeface="+mn-ea"/>
                        </a:rPr>
                        <a:t>.1.2</a:t>
                      </a:r>
                      <a:endParaRPr 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sz="1000">
                          <a:latin typeface="微软雅黑" panose="020B0503020204020204" pitchFamily="34" charset="-122"/>
                          <a:ea typeface="微软雅黑" panose="020B0503020204020204" pitchFamily="34" charset="-122"/>
                        </a:rPr>
                        <a:t>建立现场应急队伍和配备应急物质装备并制定清单；定期进行更新、维护并开展专项检查</a:t>
                      </a:r>
                      <a:endParaRPr sz="1000">
                        <a:latin typeface="微软雅黑" panose="020B0503020204020204" pitchFamily="34" charset="-122"/>
                        <a:ea typeface="微软雅黑" panose="020B0503020204020204" pitchFamily="34" charset="-122"/>
                      </a:endParaRPr>
                    </a:p>
                  </a:txBody>
                  <a:tcPr anchor="ctr" anchorCtr="0"/>
                </a:tc>
              </a:tr>
              <a:tr h="289560">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建立现场应急队伍，储备应急物资制定清单。定期进行更新维护，制定应急物资动态管理台账，并开展专项检查。</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r h="254635">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rPr>
                        <a:t>6</a:t>
                      </a:r>
                      <a:r>
                        <a:rPr lang="en-US" altLang="zh-CN" sz="1000">
                          <a:latin typeface="微软雅黑" panose="020B0503020204020204" pitchFamily="34" charset="-122"/>
                          <a:ea typeface="微软雅黑" panose="020B0503020204020204" pitchFamily="34" charset="-122"/>
                          <a:sym typeface="+mn-ea"/>
                        </a:rPr>
                        <a:t>.1.3</a:t>
                      </a:r>
                      <a:endParaRPr 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sz="1000">
                          <a:latin typeface="微软雅黑" panose="020B0503020204020204" pitchFamily="34" charset="-122"/>
                          <a:ea typeface="微软雅黑" panose="020B0503020204020204" pitchFamily="34" charset="-122"/>
                        </a:rPr>
                        <a:t>建立防风防汛、消防安全管控机制；落实防风、防汛、高温等极端天气及消防应急措施；</a:t>
                      </a:r>
                      <a:endParaRPr sz="1000">
                        <a:latin typeface="微软雅黑" panose="020B0503020204020204" pitchFamily="34" charset="-122"/>
                        <a:ea typeface="微软雅黑" panose="020B0503020204020204" pitchFamily="34" charset="-122"/>
                      </a:endParaRPr>
                    </a:p>
                  </a:txBody>
                  <a:tcPr anchor="ctr" anchorCtr="0"/>
                </a:tc>
              </a:tr>
              <a:tr h="487680">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rPr>
                        <a:t>1.</a:t>
                      </a:r>
                      <a:r>
                        <a:rPr lang="zh-CN" altLang="en-US" sz="1000">
                          <a:solidFill>
                            <a:srgbClr val="FF0000"/>
                          </a:solidFill>
                          <a:latin typeface="微软雅黑" panose="020B0503020204020204" pitchFamily="34" charset="-122"/>
                          <a:ea typeface="微软雅黑" panose="020B0503020204020204" pitchFamily="34" charset="-122"/>
                        </a:rPr>
                        <a:t>建立防风防汛、消防安全管控机制；</a:t>
                      </a:r>
                      <a:endParaRPr lang="zh-CN" altLang="en-US" sz="1000">
                        <a:solidFill>
                          <a:srgbClr val="FF0000"/>
                        </a:solidFill>
                        <a:latin typeface="微软雅黑" panose="020B0503020204020204" pitchFamily="34" charset="-122"/>
                        <a:ea typeface="微软雅黑" panose="020B0503020204020204" pitchFamily="34" charset="-122"/>
                      </a:endParaRPr>
                    </a:p>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rPr>
                        <a:t>2.</a:t>
                      </a:r>
                      <a:r>
                        <a:rPr lang="zh-CN" altLang="en-US" sz="1000">
                          <a:solidFill>
                            <a:srgbClr val="FF0000"/>
                          </a:solidFill>
                          <a:latin typeface="微软雅黑" panose="020B0503020204020204" pitchFamily="34" charset="-122"/>
                          <a:ea typeface="微软雅黑" panose="020B0503020204020204" pitchFamily="34" charset="-122"/>
                        </a:rPr>
                        <a:t>落实防风防汛及消防应急措施。</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r h="318770">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rPr>
                        <a:t>6</a:t>
                      </a:r>
                      <a:r>
                        <a:rPr lang="en-US" altLang="zh-CN" sz="1000">
                          <a:latin typeface="微软雅黑" panose="020B0503020204020204" pitchFamily="34" charset="-122"/>
                          <a:ea typeface="微软雅黑" panose="020B0503020204020204" pitchFamily="34" charset="-122"/>
                          <a:sym typeface="+mn-ea"/>
                        </a:rPr>
                        <a:t>.1.4</a:t>
                      </a:r>
                      <a:endParaRPr 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sz="1000">
                          <a:latin typeface="微软雅黑" panose="020B0503020204020204" pitchFamily="34" charset="-122"/>
                          <a:ea typeface="微软雅黑" panose="020B0503020204020204" pitchFamily="34" charset="-122"/>
                        </a:rPr>
                        <a:t>编制年度应急演练计划；开展应急预案演练、评估、总结工作；员工全年参演频率满足要求</a:t>
                      </a:r>
                      <a:endParaRPr sz="1000">
                        <a:latin typeface="微软雅黑" panose="020B0503020204020204" pitchFamily="34" charset="-122"/>
                        <a:ea typeface="微软雅黑" panose="020B0503020204020204" pitchFamily="34" charset="-122"/>
                      </a:endParaRPr>
                    </a:p>
                  </a:txBody>
                  <a:tcPr anchor="ctr" anchorCtr="0"/>
                </a:tc>
              </a:tr>
              <a:tr h="319405">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rPr>
                        <a:t>1.</a:t>
                      </a:r>
                      <a:r>
                        <a:rPr lang="zh-CN" altLang="en-US" sz="1000">
                          <a:solidFill>
                            <a:srgbClr val="FF0000"/>
                          </a:solidFill>
                          <a:latin typeface="微软雅黑" panose="020B0503020204020204" pitchFamily="34" charset="-122"/>
                          <a:ea typeface="微软雅黑" panose="020B0503020204020204" pitchFamily="34" charset="-122"/>
                        </a:rPr>
                        <a:t> 编制年度应急演练计划；</a:t>
                      </a:r>
                      <a:endParaRPr lang="zh-CN" altLang="en-US" sz="1000">
                        <a:solidFill>
                          <a:srgbClr val="FF0000"/>
                        </a:solidFill>
                        <a:latin typeface="微软雅黑" panose="020B0503020204020204" pitchFamily="34" charset="-122"/>
                        <a:ea typeface="微软雅黑" panose="020B0503020204020204" pitchFamily="34" charset="-122"/>
                      </a:endParaRPr>
                    </a:p>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rPr>
                        <a:t>2.</a:t>
                      </a:r>
                      <a:r>
                        <a:rPr lang="zh-CN" altLang="en-US" sz="1000">
                          <a:solidFill>
                            <a:srgbClr val="FF0000"/>
                          </a:solidFill>
                          <a:latin typeface="微软雅黑" panose="020B0503020204020204" pitchFamily="34" charset="-122"/>
                          <a:ea typeface="微软雅黑" panose="020B0503020204020204" pitchFamily="34" charset="-122"/>
                        </a:rPr>
                        <a:t>依据计划开展应急演练、评估、总结。</a:t>
                      </a:r>
                      <a:endParaRPr lang="zh-CN" altLang="en-US" sz="1000">
                        <a:solidFill>
                          <a:srgbClr val="FF0000"/>
                        </a:solidFill>
                        <a:latin typeface="微软雅黑" panose="020B0503020204020204" pitchFamily="34" charset="-122"/>
                        <a:ea typeface="微软雅黑" panose="020B0503020204020204" pitchFamily="34" charset="-122"/>
                      </a:endParaRPr>
                    </a:p>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rPr>
                        <a:t>3.</a:t>
                      </a:r>
                      <a:r>
                        <a:rPr lang="zh-CN" altLang="en-US" sz="1000">
                          <a:solidFill>
                            <a:srgbClr val="FF0000"/>
                          </a:solidFill>
                          <a:latin typeface="微软雅黑" panose="020B0503020204020204" pitchFamily="34" charset="-122"/>
                          <a:ea typeface="微软雅黑" panose="020B0503020204020204" pitchFamily="34" charset="-122"/>
                        </a:rPr>
                        <a:t>确保员工参演频率满足要求。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bl>
          </a:graphicData>
        </a:graphic>
      </p:graphicFrame>
    </p:spTree>
  </p:cSld>
  <p:clrMapOvr>
    <a:masterClrMapping/>
  </p:clrMapOvr>
  <p:transition spd="slow" advClick="0" advTm="8000">
    <p:rand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18465" y="555625"/>
            <a:ext cx="5434965" cy="319405"/>
          </a:xfrm>
          <a:prstGeom prst="rect">
            <a:avLst/>
          </a:prstGeom>
          <a:noFill/>
        </p:spPr>
        <p:txBody>
          <a:bodyPr wrap="square" rtlCol="0">
            <a:spAutoFit/>
          </a:bodyPr>
          <a:p>
            <a:r>
              <a:rPr lang="en-US" altLang="zh-CN" sz="1400" b="1">
                <a:solidFill>
                  <a:srgbClr val="00B0F0"/>
                </a:solidFill>
                <a:latin typeface="微软雅黑" panose="020B0503020204020204" pitchFamily="34" charset="-122"/>
                <a:ea typeface="微软雅黑" panose="020B0503020204020204" pitchFamily="34" charset="-122"/>
                <a:sym typeface="+mn-ea"/>
              </a:rPr>
              <a:t>7.</a:t>
            </a:r>
            <a:r>
              <a:rPr lang="zh-CN" altLang="en-US" sz="1400" b="1">
                <a:solidFill>
                  <a:srgbClr val="00B0F0"/>
                </a:solidFill>
                <a:latin typeface="微软雅黑" panose="020B0503020204020204" pitchFamily="34" charset="-122"/>
                <a:ea typeface="微软雅黑" panose="020B0503020204020204" pitchFamily="34" charset="-122"/>
                <a:sym typeface="+mn-ea"/>
              </a:rPr>
              <a:t>事故管理</a:t>
            </a:r>
            <a:endParaRPr lang="zh-CN" altLang="en-US" sz="1400" b="1">
              <a:solidFill>
                <a:srgbClr val="00B0F0"/>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396240" y="196215"/>
            <a:ext cx="4110355" cy="368300"/>
          </a:xfrm>
          <a:prstGeom prst="rect">
            <a:avLst/>
          </a:prstGeom>
          <a:noFill/>
        </p:spPr>
        <p:txBody>
          <a:bodyPr wrap="square" rtlCol="0">
            <a:spAutoFit/>
          </a:bodyPr>
          <a:p>
            <a:r>
              <a:rPr lang="zh-CN" altLang="en-US" b="1">
                <a:solidFill>
                  <a:schemeClr val="bg1"/>
                </a:solidFill>
                <a:latin typeface="微软雅黑" panose="020B0503020204020204" pitchFamily="34" charset="-122"/>
                <a:ea typeface="微软雅黑" panose="020B0503020204020204" pitchFamily="34" charset="-122"/>
                <a:sym typeface="+mn-ea"/>
              </a:rPr>
              <a:t>二</a:t>
            </a:r>
            <a:r>
              <a:rPr lang="zh-CN" altLang="en-US" b="1">
                <a:solidFill>
                  <a:schemeClr val="bg1"/>
                </a:solidFill>
                <a:latin typeface="微软雅黑" panose="020B0503020204020204" pitchFamily="34" charset="-122"/>
                <a:ea typeface="微软雅黑" panose="020B0503020204020204" pitchFamily="34" charset="-122"/>
              </a:rPr>
              <a:t>、总包安全管理行为检查标准解读</a:t>
            </a:r>
            <a:endParaRPr lang="zh-CN" altLang="en-US" b="1">
              <a:solidFill>
                <a:schemeClr val="bg1"/>
              </a:solidFill>
              <a:latin typeface="微软雅黑" panose="020B0503020204020204" pitchFamily="34" charset="-122"/>
              <a:ea typeface="微软雅黑" panose="020B0503020204020204" pitchFamily="34" charset="-122"/>
            </a:endParaRPr>
          </a:p>
        </p:txBody>
      </p:sp>
      <p:graphicFrame>
        <p:nvGraphicFramePr>
          <p:cNvPr id="6" name="表格 5"/>
          <p:cNvGraphicFramePr/>
          <p:nvPr>
            <p:custDataLst>
              <p:tags r:id="rId1"/>
            </p:custDataLst>
          </p:nvPr>
        </p:nvGraphicFramePr>
        <p:xfrm>
          <a:off x="396240" y="842645"/>
          <a:ext cx="8435975" cy="3484880"/>
        </p:xfrm>
        <a:graphic>
          <a:graphicData uri="http://schemas.openxmlformats.org/drawingml/2006/table">
            <a:tbl>
              <a:tblPr firstRow="1" bandRow="1">
                <a:tableStyleId>{5C22544A-7EE6-4342-B048-85BDC9FD1C3A}</a:tableStyleId>
              </a:tblPr>
              <a:tblGrid>
                <a:gridCol w="970915"/>
                <a:gridCol w="7465060"/>
              </a:tblGrid>
              <a:tr h="359410">
                <a:tc gridSpan="2">
                  <a:txBody>
                    <a:bodyPr/>
                    <a:p>
                      <a:pPr algn="l">
                        <a:buNone/>
                      </a:pPr>
                      <a:r>
                        <a:rPr lang="en-US" sz="1200">
                          <a:latin typeface="微软雅黑" panose="020B0503020204020204" pitchFamily="34" charset="-122"/>
                          <a:ea typeface="微软雅黑" panose="020B0503020204020204" pitchFamily="34" charset="-122"/>
                        </a:rPr>
                        <a:t>                                                                              7.1</a:t>
                      </a:r>
                      <a:r>
                        <a:rPr lang="zh-CN" altLang="en-US" sz="1200">
                          <a:latin typeface="微软雅黑" panose="020B0503020204020204" pitchFamily="34" charset="-122"/>
                          <a:ea typeface="微软雅黑" panose="020B0503020204020204" pitchFamily="34" charset="-122"/>
                        </a:rPr>
                        <a:t>事故管理</a:t>
                      </a:r>
                      <a:endParaRPr lang="zh-CN" altLang="en-US" sz="1200">
                        <a:latin typeface="微软雅黑" panose="020B0503020204020204" pitchFamily="34" charset="-122"/>
                        <a:ea typeface="微软雅黑" panose="020B0503020204020204" pitchFamily="34" charset="-122"/>
                      </a:endParaRPr>
                    </a:p>
                  </a:txBody>
                  <a:tcPr anchor="ctr" anchorCtr="0"/>
                </a:tc>
                <a:tc hMerge="1">
                  <a:tcPr anchor="ctr" anchorCtr="0"/>
                </a:tc>
              </a:tr>
              <a:tr h="281940">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rPr>
                        <a:t>7</a:t>
                      </a:r>
                      <a:r>
                        <a:rPr lang="en-US" altLang="zh-CN" sz="1000">
                          <a:latin typeface="微软雅黑" panose="020B0503020204020204" pitchFamily="34" charset="-122"/>
                          <a:ea typeface="微软雅黑" panose="020B0503020204020204" pitchFamily="34" charset="-122"/>
                          <a:sym typeface="+mn-ea"/>
                        </a:rPr>
                        <a:t>.1.1</a:t>
                      </a:r>
                      <a:endParaRPr 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lang="en-US" altLang="zh-CN" sz="1000">
                          <a:latin typeface="微软雅黑" panose="020B0503020204020204" pitchFamily="34" charset="-122"/>
                          <a:ea typeface="微软雅黑" panose="020B0503020204020204" pitchFamily="34" charset="-122"/>
                        </a:rPr>
                        <a:t>按规定上报安全事故、事件，信息准确（快报、续报））；按照“四不放过”要求，落实整改措施；建立事故管理台账；</a:t>
                      </a:r>
                      <a:endParaRPr lang="en-US" altLang="zh-CN" sz="1000">
                        <a:latin typeface="微软雅黑" panose="020B0503020204020204" pitchFamily="34" charset="-122"/>
                        <a:ea typeface="微软雅黑" panose="020B0503020204020204" pitchFamily="34" charset="-122"/>
                      </a:endParaRPr>
                    </a:p>
                  </a:txBody>
                  <a:tcPr anchor="ctr" anchorCtr="0"/>
                </a:tc>
              </a:tr>
              <a:tr h="648335">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sym typeface="+mn-ea"/>
                        </a:rPr>
                        <a:t>“</a:t>
                      </a:r>
                      <a:r>
                        <a:rPr lang="zh-CN" altLang="en-US" sz="1000">
                          <a:solidFill>
                            <a:srgbClr val="FF0000"/>
                          </a:solidFill>
                          <a:latin typeface="微软雅黑" panose="020B0503020204020204" pitchFamily="34" charset="-122"/>
                          <a:ea typeface="微软雅黑" panose="020B0503020204020204" pitchFamily="34" charset="-122"/>
                          <a:sym typeface="+mn-ea"/>
                        </a:rPr>
                        <a:t>四不放过</a:t>
                      </a:r>
                      <a:r>
                        <a:rPr lang="en-US" altLang="zh-CN" sz="1000">
                          <a:solidFill>
                            <a:srgbClr val="FF0000"/>
                          </a:solidFill>
                          <a:latin typeface="微软雅黑" panose="020B0503020204020204" pitchFamily="34" charset="-122"/>
                          <a:ea typeface="微软雅黑" panose="020B0503020204020204" pitchFamily="34" charset="-122"/>
                          <a:sym typeface="+mn-ea"/>
                        </a:rPr>
                        <a:t>”</a:t>
                      </a:r>
                      <a:r>
                        <a:rPr lang="zh-CN" altLang="en-US" sz="1000">
                          <a:solidFill>
                            <a:srgbClr val="FF0000"/>
                          </a:solidFill>
                          <a:latin typeface="微软雅黑" panose="020B0503020204020204" pitchFamily="34" charset="-122"/>
                          <a:ea typeface="微软雅黑" panose="020B0503020204020204" pitchFamily="34" charset="-122"/>
                          <a:sym typeface="+mn-ea"/>
                        </a:rPr>
                        <a:t>原则（</a:t>
                      </a:r>
                      <a:r>
                        <a:rPr lang="en-US" altLang="zh-CN" sz="1000">
                          <a:solidFill>
                            <a:srgbClr val="FF0000"/>
                          </a:solidFill>
                          <a:latin typeface="微软雅黑" panose="020B0503020204020204" pitchFamily="34" charset="-122"/>
                          <a:ea typeface="微软雅黑" panose="020B0503020204020204" pitchFamily="34" charset="-122"/>
                          <a:sym typeface="+mn-ea"/>
                        </a:rPr>
                        <a:t>1</a:t>
                      </a:r>
                      <a:r>
                        <a:rPr lang="zh-CN" altLang="en-US" sz="1000">
                          <a:solidFill>
                            <a:srgbClr val="FF0000"/>
                          </a:solidFill>
                          <a:latin typeface="微软雅黑" panose="020B0503020204020204" pitchFamily="34" charset="-122"/>
                          <a:ea typeface="微软雅黑" panose="020B0503020204020204" pitchFamily="34" charset="-122"/>
                          <a:sym typeface="+mn-ea"/>
                        </a:rPr>
                        <a:t>、事故原因未查清不放过；</a:t>
                      </a:r>
                      <a:r>
                        <a:rPr lang="en-US" altLang="zh-CN" sz="1000">
                          <a:solidFill>
                            <a:srgbClr val="FF0000"/>
                          </a:solidFill>
                          <a:latin typeface="微软雅黑" panose="020B0503020204020204" pitchFamily="34" charset="-122"/>
                          <a:ea typeface="微软雅黑" panose="020B0503020204020204" pitchFamily="34" charset="-122"/>
                          <a:sym typeface="+mn-ea"/>
                        </a:rPr>
                        <a:t>2</a:t>
                      </a:r>
                      <a:r>
                        <a:rPr lang="zh-CN" altLang="en-US" sz="1000">
                          <a:solidFill>
                            <a:srgbClr val="FF0000"/>
                          </a:solidFill>
                          <a:latin typeface="微软雅黑" panose="020B0503020204020204" pitchFamily="34" charset="-122"/>
                          <a:ea typeface="微软雅黑" panose="020B0503020204020204" pitchFamily="34" charset="-122"/>
                          <a:sym typeface="+mn-ea"/>
                        </a:rPr>
                        <a:t>、事故责任人未受到处理不放过；</a:t>
                      </a:r>
                      <a:r>
                        <a:rPr lang="en-US" altLang="zh-CN" sz="1000">
                          <a:solidFill>
                            <a:srgbClr val="FF0000"/>
                          </a:solidFill>
                          <a:latin typeface="微软雅黑" panose="020B0503020204020204" pitchFamily="34" charset="-122"/>
                          <a:ea typeface="微软雅黑" panose="020B0503020204020204" pitchFamily="34" charset="-122"/>
                          <a:sym typeface="+mn-ea"/>
                        </a:rPr>
                        <a:t>3</a:t>
                      </a:r>
                      <a:r>
                        <a:rPr lang="zh-CN" altLang="en-US" sz="1000">
                          <a:solidFill>
                            <a:srgbClr val="FF0000"/>
                          </a:solidFill>
                          <a:latin typeface="微软雅黑" panose="020B0503020204020204" pitchFamily="34" charset="-122"/>
                          <a:ea typeface="微软雅黑" panose="020B0503020204020204" pitchFamily="34" charset="-122"/>
                          <a:sym typeface="+mn-ea"/>
                        </a:rPr>
                        <a:t>、事故责任人和周围群众没有受到教育不放过；</a:t>
                      </a:r>
                      <a:r>
                        <a:rPr lang="en-US" altLang="zh-CN" sz="1000">
                          <a:solidFill>
                            <a:srgbClr val="FF0000"/>
                          </a:solidFill>
                          <a:latin typeface="微软雅黑" panose="020B0503020204020204" pitchFamily="34" charset="-122"/>
                          <a:ea typeface="微软雅黑" panose="020B0503020204020204" pitchFamily="34" charset="-122"/>
                          <a:sym typeface="+mn-ea"/>
                        </a:rPr>
                        <a:t>4</a:t>
                      </a:r>
                      <a:r>
                        <a:rPr lang="zh-CN" altLang="en-US" sz="1000">
                          <a:solidFill>
                            <a:srgbClr val="FF0000"/>
                          </a:solidFill>
                          <a:latin typeface="微软雅黑" panose="020B0503020204020204" pitchFamily="34" charset="-122"/>
                          <a:ea typeface="微软雅黑" panose="020B0503020204020204" pitchFamily="34" charset="-122"/>
                          <a:sym typeface="+mn-ea"/>
                        </a:rPr>
                        <a:t>、事故没有指定切实可行的整改措施不放过。）</a:t>
                      </a:r>
                      <a:endParaRPr lang="zh-CN" altLang="en-US" sz="1000">
                        <a:solidFill>
                          <a:srgbClr val="FF0000"/>
                        </a:solidFill>
                        <a:latin typeface="微软雅黑" panose="020B0503020204020204" pitchFamily="34" charset="-122"/>
                        <a:ea typeface="微软雅黑" panose="020B0503020204020204" pitchFamily="34" charset="-122"/>
                        <a:sym typeface="+mn-ea"/>
                      </a:endParaRPr>
                    </a:p>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rPr>
                        <a:t>1.</a:t>
                      </a:r>
                      <a:r>
                        <a:rPr lang="zh-CN" altLang="en-US" sz="1000">
                          <a:solidFill>
                            <a:srgbClr val="FF0000"/>
                          </a:solidFill>
                          <a:latin typeface="微软雅黑" panose="020B0503020204020204" pitchFamily="34" charset="-122"/>
                          <a:ea typeface="微软雅黑" panose="020B0503020204020204" pitchFamily="34" charset="-122"/>
                        </a:rPr>
                        <a:t> 按规定及时上报事故事件，信息准确；</a:t>
                      </a:r>
                      <a:r>
                        <a:rPr lang="en-US" altLang="zh-CN" sz="1000">
                          <a:solidFill>
                            <a:srgbClr val="FF0000"/>
                          </a:solidFill>
                          <a:latin typeface="微软雅黑" panose="020B0503020204020204" pitchFamily="34" charset="-122"/>
                          <a:ea typeface="微软雅黑" panose="020B0503020204020204" pitchFamily="34" charset="-122"/>
                        </a:rPr>
                        <a:t>2.</a:t>
                      </a:r>
                      <a:r>
                        <a:rPr lang="zh-CN" altLang="en-US" sz="1000">
                          <a:solidFill>
                            <a:srgbClr val="FF0000"/>
                          </a:solidFill>
                          <a:latin typeface="微软雅黑" panose="020B0503020204020204" pitchFamily="34" charset="-122"/>
                          <a:ea typeface="微软雅黑" panose="020B0503020204020204" pitchFamily="34" charset="-122"/>
                        </a:rPr>
                        <a:t>建立事故管理台账；</a:t>
                      </a:r>
                      <a:endParaRPr lang="zh-CN" altLang="en-US" sz="1000">
                        <a:solidFill>
                          <a:srgbClr val="FF0000"/>
                        </a:solidFill>
                        <a:latin typeface="微软雅黑" panose="020B0503020204020204" pitchFamily="34" charset="-122"/>
                        <a:ea typeface="微软雅黑" panose="020B0503020204020204" pitchFamily="34" charset="-122"/>
                        <a:sym typeface="+mn-ea"/>
                      </a:endParaRPr>
                    </a:p>
                  </a:txBody>
                  <a:tcPr anchor="ctr" anchorCtr="0"/>
                </a:tc>
              </a:tr>
              <a:tr h="289560">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rPr>
                        <a:t>7</a:t>
                      </a:r>
                      <a:r>
                        <a:rPr lang="en-US" altLang="zh-CN" sz="1000">
                          <a:latin typeface="微软雅黑" panose="020B0503020204020204" pitchFamily="34" charset="-122"/>
                          <a:ea typeface="微软雅黑" panose="020B0503020204020204" pitchFamily="34" charset="-122"/>
                          <a:sym typeface="+mn-ea"/>
                        </a:rPr>
                        <a:t>.1.2</a:t>
                      </a:r>
                      <a:endParaRPr 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sz="1000">
                          <a:latin typeface="微软雅黑" panose="020B0503020204020204" pitchFamily="34" charset="-122"/>
                          <a:ea typeface="微软雅黑" panose="020B0503020204020204" pitchFamily="34" charset="-122"/>
                        </a:rPr>
                        <a:t>积极采取有效措施，及时、有力的处置各类安全事故事件；做好善后工作，及时消除、降低停工停产、舆论舆情等各类不良影响</a:t>
                      </a:r>
                      <a:endParaRPr sz="1000">
                        <a:latin typeface="微软雅黑" panose="020B0503020204020204" pitchFamily="34" charset="-122"/>
                        <a:ea typeface="微软雅黑" panose="020B0503020204020204" pitchFamily="34" charset="-122"/>
                      </a:endParaRPr>
                    </a:p>
                  </a:txBody>
                  <a:tcPr anchor="ctr" anchorCtr="0"/>
                </a:tc>
              </a:tr>
              <a:tr h="309880">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rPr>
                        <a:t>1.</a:t>
                      </a:r>
                      <a:r>
                        <a:rPr lang="zh-CN" altLang="en-US" sz="1000">
                          <a:solidFill>
                            <a:srgbClr val="FF0000"/>
                          </a:solidFill>
                          <a:latin typeface="微软雅黑" panose="020B0503020204020204" pitchFamily="34" charset="-122"/>
                          <a:ea typeface="微软雅黑" panose="020B0503020204020204" pitchFamily="34" charset="-122"/>
                        </a:rPr>
                        <a:t> 积极采取措施及时处置安全事故；</a:t>
                      </a:r>
                      <a:r>
                        <a:rPr lang="en-US" altLang="zh-CN" sz="1000">
                          <a:solidFill>
                            <a:srgbClr val="FF0000"/>
                          </a:solidFill>
                          <a:latin typeface="微软雅黑" panose="020B0503020204020204" pitchFamily="34" charset="-122"/>
                          <a:ea typeface="微软雅黑" panose="020B0503020204020204" pitchFamily="34" charset="-122"/>
                        </a:rPr>
                        <a:t>2.</a:t>
                      </a:r>
                      <a:r>
                        <a:rPr lang="zh-CN" altLang="en-US" sz="1000">
                          <a:solidFill>
                            <a:srgbClr val="FF0000"/>
                          </a:solidFill>
                          <a:latin typeface="微软雅黑" panose="020B0503020204020204" pitchFamily="34" charset="-122"/>
                          <a:ea typeface="微软雅黑" panose="020B0503020204020204" pitchFamily="34" charset="-122"/>
                        </a:rPr>
                        <a:t>做好善后工作，消除不良影响；</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r h="368300">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rPr>
                        <a:t>7</a:t>
                      </a:r>
                      <a:r>
                        <a:rPr lang="en-US" altLang="zh-CN" sz="1000">
                          <a:latin typeface="微软雅黑" panose="020B0503020204020204" pitchFamily="34" charset="-122"/>
                          <a:ea typeface="微软雅黑" panose="020B0503020204020204" pitchFamily="34" charset="-122"/>
                          <a:sym typeface="+mn-ea"/>
                        </a:rPr>
                        <a:t>.1.3</a:t>
                      </a:r>
                      <a:endParaRPr 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sz="1000">
                          <a:latin typeface="微软雅黑" panose="020B0503020204020204" pitchFamily="34" charset="-122"/>
                          <a:ea typeface="微软雅黑" panose="020B0503020204020204" pitchFamily="34" charset="-122"/>
                        </a:rPr>
                        <a:t>按照“四不放过”原则，开展安全警示教育；对全国同时期、同类型典型事故，定期组织开展警示教育；</a:t>
                      </a:r>
                      <a:endParaRPr sz="1000">
                        <a:latin typeface="微软雅黑" panose="020B0503020204020204" pitchFamily="34" charset="-122"/>
                        <a:ea typeface="微软雅黑" panose="020B0503020204020204" pitchFamily="34" charset="-122"/>
                      </a:endParaRPr>
                    </a:p>
                  </a:txBody>
                  <a:tcPr anchor="ctr" anchorCtr="0"/>
                </a:tc>
              </a:tr>
              <a:tr h="281305">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rPr>
                        <a:t>1.</a:t>
                      </a:r>
                      <a:r>
                        <a:rPr lang="zh-CN" altLang="en-US" sz="1000">
                          <a:solidFill>
                            <a:srgbClr val="FF0000"/>
                          </a:solidFill>
                          <a:latin typeface="微软雅黑" panose="020B0503020204020204" pitchFamily="34" charset="-122"/>
                          <a:ea typeface="微软雅黑" panose="020B0503020204020204" pitchFamily="34" charset="-122"/>
                        </a:rPr>
                        <a:t> 对责任人员进行处罚；</a:t>
                      </a:r>
                      <a:r>
                        <a:rPr lang="en-US" altLang="zh-CN" sz="1000">
                          <a:solidFill>
                            <a:srgbClr val="FF0000"/>
                          </a:solidFill>
                          <a:latin typeface="微软雅黑" panose="020B0503020204020204" pitchFamily="34" charset="-122"/>
                          <a:ea typeface="微软雅黑" panose="020B0503020204020204" pitchFamily="34" charset="-122"/>
                        </a:rPr>
                        <a:t>2.</a:t>
                      </a:r>
                      <a:r>
                        <a:rPr lang="zh-CN" altLang="en-US" sz="1000">
                          <a:solidFill>
                            <a:srgbClr val="FF0000"/>
                          </a:solidFill>
                          <a:latin typeface="微软雅黑" panose="020B0503020204020204" pitchFamily="34" charset="-122"/>
                          <a:ea typeface="微软雅黑" panose="020B0503020204020204" pitchFamily="34" charset="-122"/>
                        </a:rPr>
                        <a:t>开展事故警示教育；</a:t>
                      </a:r>
                      <a:r>
                        <a:rPr lang="en-US" altLang="zh-CN" sz="1000">
                          <a:solidFill>
                            <a:srgbClr val="FF0000"/>
                          </a:solidFill>
                          <a:latin typeface="微软雅黑" panose="020B0503020204020204" pitchFamily="34" charset="-122"/>
                          <a:ea typeface="微软雅黑" panose="020B0503020204020204" pitchFamily="34" charset="-122"/>
                        </a:rPr>
                        <a:t>3.</a:t>
                      </a:r>
                      <a:r>
                        <a:rPr lang="zh-CN" altLang="en-US" sz="1000">
                          <a:solidFill>
                            <a:srgbClr val="FF0000"/>
                          </a:solidFill>
                          <a:latin typeface="微软雅黑" panose="020B0503020204020204" pitchFamily="34" charset="-122"/>
                          <a:ea typeface="微软雅黑" panose="020B0503020204020204" pitchFamily="34" charset="-122"/>
                        </a:rPr>
                        <a:t>收集全国相关事故案例，定期开展安全警示教育；落实预防措施；</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r h="288925">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rPr>
                        <a:t>7</a:t>
                      </a:r>
                      <a:r>
                        <a:rPr lang="en-US" altLang="zh-CN" sz="1000">
                          <a:latin typeface="微软雅黑" panose="020B0503020204020204" pitchFamily="34" charset="-122"/>
                          <a:ea typeface="微软雅黑" panose="020B0503020204020204" pitchFamily="34" charset="-122"/>
                          <a:sym typeface="+mn-ea"/>
                        </a:rPr>
                        <a:t>.1.4</a:t>
                      </a:r>
                      <a:endParaRPr lang="en-US" sz="1000">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zh-CN" altLang="en-US" sz="1000">
                          <a:solidFill>
                            <a:schemeClr val="tx1"/>
                          </a:solidFill>
                          <a:latin typeface="微软雅黑" panose="020B0503020204020204" pitchFamily="34" charset="-122"/>
                          <a:ea typeface="微软雅黑" panose="020B0503020204020204" pitchFamily="34" charset="-122"/>
                        </a:rPr>
                        <a:t>按照“四不放过”原则，对相关责任人进行处罚，落实相关管理措施；</a:t>
                      </a:r>
                      <a:endParaRPr lang="zh-CN" altLang="en-US" sz="1000">
                        <a:solidFill>
                          <a:schemeClr val="tx1"/>
                        </a:solidFill>
                        <a:latin typeface="微软雅黑" panose="020B0503020204020204" pitchFamily="34" charset="-122"/>
                        <a:ea typeface="微软雅黑" panose="020B0503020204020204" pitchFamily="34" charset="-122"/>
                      </a:endParaRPr>
                    </a:p>
                  </a:txBody>
                  <a:tcPr anchor="ctr" anchorCtr="0"/>
                </a:tc>
              </a:tr>
              <a:tr h="610870">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对相关责任人进行处罚，落实相关管理措施。</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bl>
          </a:graphicData>
        </a:graphic>
      </p:graphicFrame>
    </p:spTree>
  </p:cSld>
  <p:clrMapOvr>
    <a:masterClrMapping/>
  </p:clrMapOvr>
  <p:transition spd="slow" advClick="0" advTm="8000">
    <p:rand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TextBox 2"/>
          <p:cNvSpPr>
            <a:spLocks noChangeArrowheads="1"/>
          </p:cNvSpPr>
          <p:nvPr/>
        </p:nvSpPr>
        <p:spPr bwMode="auto">
          <a:xfrm>
            <a:off x="1429941" y="219075"/>
            <a:ext cx="1553765" cy="299085"/>
          </a:xfrm>
          <a:prstGeom prst="rect">
            <a:avLst/>
          </a:prstGeom>
          <a:noFill/>
          <a:ln>
            <a:noFill/>
          </a:ln>
        </p:spPr>
        <p:txBody>
          <a:bodyPr>
            <a:spAutoFit/>
          </a:bodyPr>
          <a:lstStyle/>
          <a:p>
            <a:endParaRPr lang="zh-CN" altLang="en-US" sz="135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074" name="Rectangle 3"/>
          <p:cNvSpPr>
            <a:spLocks noGrp="1" noChangeArrowheads="1"/>
          </p:cNvSpPr>
          <p:nvPr/>
        </p:nvSpPr>
        <p:spPr bwMode="auto">
          <a:xfrm>
            <a:off x="2843808" y="1276985"/>
            <a:ext cx="6003012" cy="2232025"/>
          </a:xfrm>
          <a:prstGeom prst="rect">
            <a:avLst/>
          </a:prstGeom>
          <a:noFill/>
          <a:ln>
            <a:noFill/>
          </a:ln>
        </p:spPr>
        <p:txBody>
          <a:bodyPr wrap="square" lIns="67627" tIns="35242" rIns="67627" bIns="35242">
            <a:spAutoFit/>
          </a:bodyPr>
          <a:lstStyle/>
          <a:p>
            <a:pPr indent="0" fontAlgn="auto">
              <a:lnSpc>
                <a:spcPct val="134000"/>
              </a:lnSpc>
              <a:spcBef>
                <a:spcPts val="1000"/>
              </a:spcBef>
            </a:pPr>
            <a:r>
              <a:rPr lang="zh-CN" altLang="en-US" b="1" dirty="0">
                <a:solidFill>
                  <a:srgbClr val="0098E1"/>
                </a:solidFill>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一、</a:t>
            </a:r>
            <a:r>
              <a:rPr lang="zh-CN" altLang="en-US" b="1" dirty="0" smtClean="0">
                <a:solidFill>
                  <a:srgbClr val="0098E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总包安全管理行为</a:t>
            </a:r>
            <a:r>
              <a:rPr lang="zh-CN" altLang="en-US" b="1" dirty="0">
                <a:solidFill>
                  <a:srgbClr val="0098E1"/>
                </a:solidFill>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基本内容</a:t>
            </a:r>
            <a:endParaRPr lang="zh-CN" altLang="en-US" b="1" dirty="0">
              <a:solidFill>
                <a:srgbClr val="0098E1"/>
              </a:solidFill>
              <a:effectLst/>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a:p>
            <a:pPr indent="0" fontAlgn="auto">
              <a:lnSpc>
                <a:spcPct val="134000"/>
              </a:lnSpc>
              <a:spcBef>
                <a:spcPts val="1000"/>
              </a:spcBef>
            </a:pPr>
            <a:r>
              <a:rPr lang="zh-CN" altLang="en-US"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二</a:t>
            </a:r>
            <a:r>
              <a:rPr lang="zh-CN" altLang="en-US"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、总包安全管理行为检查标准解读</a:t>
            </a:r>
            <a:endParaRPr lang="zh-CN" altLang="en-US"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a:p>
            <a:pPr indent="0" fontAlgn="auto">
              <a:lnSpc>
                <a:spcPct val="134000"/>
              </a:lnSpc>
              <a:spcBef>
                <a:spcPts val="1000"/>
              </a:spcBef>
            </a:pPr>
            <a:r>
              <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三、总包</a:t>
            </a:r>
            <a:r>
              <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安全管理行为检查标准修订说明</a:t>
            </a:r>
            <a:endParaRPr lang="zh-CN" altLang="en-US"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a:p>
            <a:pPr indent="0" fontAlgn="auto">
              <a:lnSpc>
                <a:spcPct val="134000"/>
              </a:lnSpc>
              <a:spcBef>
                <a:spcPts val="1000"/>
              </a:spcBef>
            </a:pPr>
            <a:endParaRPr lang="zh-CN" altLang="en-US"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a:p>
            <a:pPr indent="0" algn="l" fontAlgn="auto">
              <a:lnSpc>
                <a:spcPts val="1300"/>
              </a:lnSpc>
              <a:spcBef>
                <a:spcPts val="1000"/>
              </a:spcBef>
            </a:pPr>
            <a:endParaRPr lang="zh-CN" altLang="en-US"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p:txBody>
      </p:sp>
      <p:sp>
        <p:nvSpPr>
          <p:cNvPr id="3075" name="Text Box 4"/>
          <p:cNvSpPr txBox="1">
            <a:spLocks noChangeArrowheads="1"/>
          </p:cNvSpPr>
          <p:nvPr/>
        </p:nvSpPr>
        <p:spPr bwMode="auto">
          <a:xfrm>
            <a:off x="251521" y="2018665"/>
            <a:ext cx="2520280" cy="1222375"/>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algn="ctr"/>
            <a:r>
              <a:rPr lang="zh-CN" altLang="en-US" sz="4050" b="1" dirty="0">
                <a:solidFill>
                  <a:schemeClr val="accent1"/>
                </a:solidFill>
                <a:latin typeface="Vijaya" panose="020B0604020202020204" charset="0"/>
                <a:ea typeface="新宋体" panose="02010609030101010101" charset="-122"/>
                <a:cs typeface="新宋体" panose="02010609030101010101" charset="-122"/>
              </a:rPr>
              <a:t> </a:t>
            </a:r>
            <a:r>
              <a:rPr lang="zh-CN" altLang="en-US" sz="4050" b="1" dirty="0">
                <a:solidFill>
                  <a:schemeClr val="accent1">
                    <a:lumMod val="50000"/>
                  </a:schemeClr>
                </a:solidFill>
                <a:latin typeface="Vijaya" panose="020B0604020202020204" charset="0"/>
                <a:ea typeface="新宋体" panose="02010609030101010101" charset="-122"/>
                <a:cs typeface="新宋体" panose="02010609030101010101" charset="-122"/>
              </a:rPr>
              <a:t>目录</a:t>
            </a:r>
            <a:endParaRPr lang="zh-CN" altLang="en-US" sz="4050" b="1" dirty="0">
              <a:solidFill>
                <a:schemeClr val="accent1">
                  <a:lumMod val="50000"/>
                </a:schemeClr>
              </a:solidFill>
              <a:latin typeface="Vijaya" panose="020B0604020202020204" charset="0"/>
              <a:ea typeface="新宋体" panose="02010609030101010101" charset="-122"/>
              <a:cs typeface="新宋体" panose="02010609030101010101" charset="-122"/>
            </a:endParaRPr>
          </a:p>
          <a:p>
            <a:pPr algn="ctr"/>
            <a:r>
              <a:rPr lang="zh-CN" altLang="en-US" sz="3300" b="1" dirty="0">
                <a:solidFill>
                  <a:schemeClr val="accent1">
                    <a:lumMod val="50000"/>
                  </a:schemeClr>
                </a:solidFill>
                <a:latin typeface="Vijaya" panose="020B0604020202020204" charset="0"/>
                <a:ea typeface="新宋体" panose="02010609030101010101" charset="-122"/>
                <a:cs typeface="新宋体" panose="02010609030101010101" charset="-122"/>
              </a:rPr>
              <a:t>CONTENTS</a:t>
            </a:r>
            <a:endParaRPr lang="zh-CN" altLang="en-US" sz="3300" b="1" dirty="0">
              <a:solidFill>
                <a:schemeClr val="accent1">
                  <a:lumMod val="50000"/>
                </a:schemeClr>
              </a:solidFill>
              <a:latin typeface="Vijaya" panose="020B0604020202020204" charset="0"/>
              <a:ea typeface="新宋体" panose="02010609030101010101" charset="-122"/>
              <a:cs typeface="新宋体" panose="02010609030101010101" charset="-122"/>
            </a:endParaRPr>
          </a:p>
        </p:txBody>
      </p:sp>
      <p:sp>
        <p:nvSpPr>
          <p:cNvPr id="3076" name="Line 5"/>
          <p:cNvSpPr>
            <a:spLocks noChangeShapeType="1"/>
          </p:cNvSpPr>
          <p:nvPr/>
        </p:nvSpPr>
        <p:spPr bwMode="auto">
          <a:xfrm>
            <a:off x="2843808" y="871854"/>
            <a:ext cx="635" cy="3888105"/>
          </a:xfrm>
          <a:prstGeom prst="line">
            <a:avLst/>
          </a:prstGeom>
          <a:noFill/>
          <a:ln w="9525">
            <a:solidFill>
              <a:srgbClr val="33CCFF"/>
            </a:solidFill>
            <a:round/>
          </a:ln>
        </p:spPr>
        <p:txBody>
          <a:bodyPr/>
          <a:lstStyle/>
          <a:p>
            <a:endParaRPr lang="en-US" sz="135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18465" y="555625"/>
            <a:ext cx="5434965" cy="319405"/>
          </a:xfrm>
          <a:prstGeom prst="rect">
            <a:avLst/>
          </a:prstGeom>
          <a:noFill/>
        </p:spPr>
        <p:txBody>
          <a:bodyPr wrap="square" rtlCol="0">
            <a:spAutoFit/>
          </a:bodyPr>
          <a:p>
            <a:r>
              <a:rPr lang="en-US" altLang="zh-CN" sz="1400" b="1">
                <a:solidFill>
                  <a:srgbClr val="00B0F0"/>
                </a:solidFill>
                <a:latin typeface="微软雅黑" panose="020B0503020204020204" pitchFamily="34" charset="-122"/>
                <a:ea typeface="微软雅黑" panose="020B0503020204020204" pitchFamily="34" charset="-122"/>
                <a:sym typeface="+mn-ea"/>
              </a:rPr>
              <a:t>8.</a:t>
            </a:r>
            <a:r>
              <a:rPr lang="zh-CN" altLang="en-US" sz="1400" b="1">
                <a:solidFill>
                  <a:srgbClr val="00B0F0"/>
                </a:solidFill>
                <a:latin typeface="微软雅黑" panose="020B0503020204020204" pitchFamily="34" charset="-122"/>
                <a:ea typeface="微软雅黑" panose="020B0503020204020204" pitchFamily="34" charset="-122"/>
                <a:sym typeface="+mn-ea"/>
              </a:rPr>
              <a:t>持续改进</a:t>
            </a:r>
            <a:endParaRPr lang="zh-CN" altLang="en-US" sz="1400" b="1">
              <a:solidFill>
                <a:srgbClr val="00B0F0"/>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396240" y="196215"/>
            <a:ext cx="4110355" cy="368300"/>
          </a:xfrm>
          <a:prstGeom prst="rect">
            <a:avLst/>
          </a:prstGeom>
          <a:noFill/>
        </p:spPr>
        <p:txBody>
          <a:bodyPr wrap="square" rtlCol="0">
            <a:spAutoFit/>
          </a:bodyPr>
          <a:p>
            <a:r>
              <a:rPr lang="zh-CN" altLang="en-US" b="1">
                <a:solidFill>
                  <a:schemeClr val="bg1"/>
                </a:solidFill>
                <a:latin typeface="微软雅黑" panose="020B0503020204020204" pitchFamily="34" charset="-122"/>
                <a:ea typeface="微软雅黑" panose="020B0503020204020204" pitchFamily="34" charset="-122"/>
                <a:sym typeface="+mn-ea"/>
              </a:rPr>
              <a:t>二</a:t>
            </a:r>
            <a:r>
              <a:rPr lang="zh-CN" altLang="en-US" b="1">
                <a:solidFill>
                  <a:schemeClr val="bg1"/>
                </a:solidFill>
                <a:latin typeface="微软雅黑" panose="020B0503020204020204" pitchFamily="34" charset="-122"/>
                <a:ea typeface="微软雅黑" panose="020B0503020204020204" pitchFamily="34" charset="-122"/>
              </a:rPr>
              <a:t>、总包安全管理行为检查标准解读</a:t>
            </a:r>
            <a:endParaRPr lang="zh-CN" altLang="en-US" b="1">
              <a:solidFill>
                <a:schemeClr val="bg1"/>
              </a:solidFill>
              <a:latin typeface="微软雅黑" panose="020B0503020204020204" pitchFamily="34" charset="-122"/>
              <a:ea typeface="微软雅黑" panose="020B0503020204020204" pitchFamily="34" charset="-122"/>
            </a:endParaRPr>
          </a:p>
        </p:txBody>
      </p:sp>
      <p:graphicFrame>
        <p:nvGraphicFramePr>
          <p:cNvPr id="6" name="表格 5"/>
          <p:cNvGraphicFramePr/>
          <p:nvPr>
            <p:custDataLst>
              <p:tags r:id="rId1"/>
            </p:custDataLst>
          </p:nvPr>
        </p:nvGraphicFramePr>
        <p:xfrm>
          <a:off x="396240" y="842645"/>
          <a:ext cx="8329295" cy="3081020"/>
        </p:xfrm>
        <a:graphic>
          <a:graphicData uri="http://schemas.openxmlformats.org/drawingml/2006/table">
            <a:tbl>
              <a:tblPr firstRow="1" bandRow="1">
                <a:tableStyleId>{5C22544A-7EE6-4342-B048-85BDC9FD1C3A}</a:tableStyleId>
              </a:tblPr>
              <a:tblGrid>
                <a:gridCol w="958215"/>
                <a:gridCol w="7371080"/>
              </a:tblGrid>
              <a:tr h="375920">
                <a:tc gridSpan="2">
                  <a:txBody>
                    <a:bodyPr/>
                    <a:p>
                      <a:pPr algn="l">
                        <a:buNone/>
                      </a:pPr>
                      <a:r>
                        <a:rPr lang="en-US" sz="1200">
                          <a:latin typeface="微软雅黑" panose="020B0503020204020204" pitchFamily="34" charset="-122"/>
                          <a:ea typeface="微软雅黑" panose="020B0503020204020204" pitchFamily="34" charset="-122"/>
                        </a:rPr>
                        <a:t>                                                                              8.1</a:t>
                      </a:r>
                      <a:r>
                        <a:rPr lang="zh-CN" altLang="en-US" sz="1200">
                          <a:latin typeface="微软雅黑" panose="020B0503020204020204" pitchFamily="34" charset="-122"/>
                          <a:ea typeface="微软雅黑" panose="020B0503020204020204" pitchFamily="34" charset="-122"/>
                        </a:rPr>
                        <a:t>绩效评定</a:t>
                      </a:r>
                      <a:endParaRPr lang="zh-CN" altLang="en-US" sz="1200">
                        <a:latin typeface="微软雅黑" panose="020B0503020204020204" pitchFamily="34" charset="-122"/>
                        <a:ea typeface="微软雅黑" panose="020B0503020204020204" pitchFamily="34" charset="-122"/>
                      </a:endParaRPr>
                    </a:p>
                  </a:txBody>
                  <a:tcPr anchor="ctr" anchorCtr="0"/>
                </a:tc>
                <a:tc hMerge="1">
                  <a:tcPr anchor="ctr" anchorCtr="0"/>
                </a:tc>
              </a:tr>
              <a:tr h="334010">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rPr>
                        <a:t>8</a:t>
                      </a:r>
                      <a:r>
                        <a:rPr lang="en-US" altLang="zh-CN" sz="1000">
                          <a:latin typeface="微软雅黑" panose="020B0503020204020204" pitchFamily="34" charset="-122"/>
                          <a:ea typeface="微软雅黑" panose="020B0503020204020204" pitchFamily="34" charset="-122"/>
                          <a:sym typeface="+mn-ea"/>
                        </a:rPr>
                        <a:t>.1.1</a:t>
                      </a:r>
                      <a:endParaRPr 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sz="1000">
                          <a:latin typeface="微软雅黑" panose="020B0503020204020204" pitchFamily="34" charset="-122"/>
                          <a:ea typeface="微软雅黑" panose="020B0503020204020204" pitchFamily="34" charset="-122"/>
                        </a:rPr>
                        <a:t>按项目年度安全文明施工绩效考核办法，进行考评、分析、总结、改进；建立项目部安全文明施工绩效考评管理台帐；</a:t>
                      </a:r>
                      <a:endParaRPr sz="1000">
                        <a:latin typeface="微软雅黑" panose="020B0503020204020204" pitchFamily="34" charset="-122"/>
                        <a:ea typeface="微软雅黑" panose="020B0503020204020204" pitchFamily="34" charset="-122"/>
                      </a:endParaRPr>
                    </a:p>
                  </a:txBody>
                  <a:tcPr anchor="ctr" anchorCtr="0"/>
                </a:tc>
              </a:tr>
              <a:tr h="379730">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rPr>
                        <a:t>1.</a:t>
                      </a:r>
                      <a:r>
                        <a:rPr lang="zh-CN" altLang="en-US" sz="1000">
                          <a:solidFill>
                            <a:srgbClr val="FF0000"/>
                          </a:solidFill>
                          <a:latin typeface="微软雅黑" panose="020B0503020204020204" pitchFamily="34" charset="-122"/>
                          <a:ea typeface="微软雅黑" panose="020B0503020204020204" pitchFamily="34" charset="-122"/>
                        </a:rPr>
                        <a:t> 按项目年度安全文明施工绩效考核办法，进行考评等工作。</a:t>
                      </a:r>
                      <a:endParaRPr lang="zh-CN" altLang="en-US" sz="1000">
                        <a:solidFill>
                          <a:srgbClr val="FF0000"/>
                        </a:solidFill>
                        <a:latin typeface="微软雅黑" panose="020B0503020204020204" pitchFamily="34" charset="-122"/>
                        <a:ea typeface="微软雅黑" panose="020B0503020204020204" pitchFamily="34" charset="-122"/>
                      </a:endParaRPr>
                    </a:p>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sym typeface="+mn-ea"/>
                        </a:rPr>
                        <a:t>2.</a:t>
                      </a:r>
                      <a:r>
                        <a:rPr lang="zh-CN" altLang="en-US" sz="1000">
                          <a:solidFill>
                            <a:srgbClr val="FF0000"/>
                          </a:solidFill>
                          <a:latin typeface="微软雅黑" panose="020B0503020204020204" pitchFamily="34" charset="-122"/>
                          <a:ea typeface="微软雅黑" panose="020B0503020204020204" pitchFamily="34" charset="-122"/>
                          <a:sym typeface="+mn-ea"/>
                        </a:rPr>
                        <a:t>建立</a:t>
                      </a:r>
                      <a:r>
                        <a:rPr lang="zh-CN" altLang="en-US" sz="1000">
                          <a:solidFill>
                            <a:srgbClr val="FF0000"/>
                          </a:solidFill>
                          <a:latin typeface="微软雅黑" panose="020B0503020204020204" pitchFamily="34" charset="-122"/>
                          <a:ea typeface="微软雅黑" panose="020B0503020204020204" pitchFamily="34" charset="-122"/>
                          <a:sym typeface="+mn-ea"/>
                        </a:rPr>
                        <a:t>绩效考评管理台账。</a:t>
                      </a:r>
                      <a:endParaRPr lang="zh-CN" altLang="en-US" sz="1000">
                        <a:solidFill>
                          <a:srgbClr val="FF0000"/>
                        </a:solidFill>
                        <a:latin typeface="微软雅黑" panose="020B0503020204020204" pitchFamily="34" charset="-122"/>
                        <a:ea typeface="微软雅黑" panose="020B0503020204020204" pitchFamily="34" charset="-122"/>
                        <a:sym typeface="+mn-ea"/>
                      </a:endParaRPr>
                    </a:p>
                  </a:txBody>
                  <a:tcPr anchor="ctr" anchorCtr="0"/>
                </a:tc>
              </a:tr>
              <a:tr h="375920">
                <a:tc gridSpan="2">
                  <a:txBody>
                    <a:bodyPr/>
                    <a:p>
                      <a:pPr algn="l" fontAlgn="auto">
                        <a:lnSpc>
                          <a:spcPct val="100000"/>
                        </a:lnSpc>
                        <a:buNone/>
                      </a:pPr>
                      <a:r>
                        <a:rPr lang="en-US" altLang="zh-CN" sz="1200" b="1">
                          <a:solidFill>
                            <a:srgbClr val="FFFFFF"/>
                          </a:solidFill>
                          <a:latin typeface="微软雅黑" panose="020B0503020204020204" pitchFamily="34" charset="-122"/>
                          <a:ea typeface="微软雅黑" panose="020B0503020204020204" pitchFamily="34" charset="-122"/>
                          <a:sym typeface="宋体" panose="02010600030101010101" pitchFamily="2" charset="-122"/>
                        </a:rPr>
                        <a:t>                                                                              8</a:t>
                      </a:r>
                      <a:r>
                        <a:rPr lang="zh-CN" altLang="en-US" sz="1200" b="1">
                          <a:solidFill>
                            <a:srgbClr val="FFFFFF"/>
                          </a:solidFill>
                          <a:latin typeface="微软雅黑" panose="020B0503020204020204" pitchFamily="34" charset="-122"/>
                          <a:ea typeface="微软雅黑" panose="020B0503020204020204" pitchFamily="34" charset="-122"/>
                          <a:sym typeface="宋体" panose="02010600030101010101" pitchFamily="2" charset="-122"/>
                        </a:rPr>
                        <a:t>.2安全奖惩</a:t>
                      </a:r>
                      <a:endParaRPr lang="zh-CN" altLang="en-US" sz="1200" b="1">
                        <a:solidFill>
                          <a:schemeClr val="lt1"/>
                        </a:solidFill>
                        <a:latin typeface="微软雅黑" panose="020B0503020204020204" pitchFamily="34" charset="-122"/>
                        <a:ea typeface="微软雅黑" panose="020B0503020204020204" pitchFamily="34" charset="-122"/>
                      </a:endParaRPr>
                    </a:p>
                  </a:txBody>
                  <a:tcPr anchor="ctr" anchorCtr="0">
                    <a:solidFill>
                      <a:srgbClr val="5B9BD5"/>
                    </a:solidFill>
                  </a:tcPr>
                </a:tc>
                <a:tc hMerge="1">
                  <a:tcPr anchor="ctr" anchorCtr="0"/>
                </a:tc>
              </a:tr>
              <a:tr h="368300">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rPr>
                        <a:t>8.2.1</a:t>
                      </a:r>
                      <a:endParaRPr 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sz="1000">
                          <a:latin typeface="微软雅黑" panose="020B0503020204020204" pitchFamily="34" charset="-122"/>
                          <a:ea typeface="微软雅黑" panose="020B0503020204020204" pitchFamily="34" charset="-122"/>
                        </a:rPr>
                        <a:t>落实项目安全文明施工奖励制度或规定；建立项目部安全文明施工奖励管理台帐及档案</a:t>
                      </a:r>
                      <a:endParaRPr sz="1000">
                        <a:latin typeface="微软雅黑" panose="020B0503020204020204" pitchFamily="34" charset="-122"/>
                        <a:ea typeface="微软雅黑" panose="020B0503020204020204" pitchFamily="34" charset="-122"/>
                      </a:endParaRPr>
                    </a:p>
                  </a:txBody>
                  <a:tcPr anchor="ctr" anchorCtr="0"/>
                </a:tc>
              </a:tr>
              <a:tr h="379730">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rPr>
                        <a:t>1.</a:t>
                      </a:r>
                      <a:r>
                        <a:rPr lang="zh-CN" altLang="en-US" sz="1000">
                          <a:solidFill>
                            <a:srgbClr val="FF0000"/>
                          </a:solidFill>
                          <a:latin typeface="微软雅黑" panose="020B0503020204020204" pitchFamily="34" charset="-122"/>
                          <a:ea typeface="微软雅黑" panose="020B0503020204020204" pitchFamily="34" charset="-122"/>
                        </a:rPr>
                        <a:t>根据合同附件或安全协议等文件，对分包进行处罚，建立台账；</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r h="379730">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rPr>
                        <a:t>8.2.2</a:t>
                      </a:r>
                      <a:endParaRPr lang="en-US" sz="1000">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zh-CN" altLang="en-US" sz="1000">
                          <a:solidFill>
                            <a:schemeClr val="tx1"/>
                          </a:solidFill>
                          <a:latin typeface="微软雅黑" panose="020B0503020204020204" pitchFamily="34" charset="-122"/>
                          <a:ea typeface="微软雅黑" panose="020B0503020204020204" pitchFamily="34" charset="-122"/>
                        </a:rPr>
                        <a:t>落实项目安全文明施工处罚制度或规定，建立项目安全文明施工处罚管理台帐及档案</a:t>
                      </a:r>
                      <a:endParaRPr lang="zh-CN" altLang="en-US" sz="1000">
                        <a:solidFill>
                          <a:schemeClr val="tx1"/>
                        </a:solidFill>
                        <a:latin typeface="微软雅黑" panose="020B0503020204020204" pitchFamily="34" charset="-122"/>
                        <a:ea typeface="微软雅黑" panose="020B0503020204020204" pitchFamily="34" charset="-122"/>
                      </a:endParaRPr>
                    </a:p>
                  </a:txBody>
                  <a:tcPr anchor="ctr" anchorCtr="0"/>
                </a:tc>
              </a:tr>
              <a:tr h="379730">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是否按照项目安全文明施工处罚制度或规定执行奖惩，是否建立处罚管理台账及档案。</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bl>
          </a:graphicData>
        </a:graphic>
      </p:graphicFrame>
    </p:spTree>
  </p:cSld>
  <p:clrMapOvr>
    <a:masterClrMapping/>
  </p:clrMapOvr>
  <p:transition spd="slow" advClick="0" advTm="8000">
    <p:rand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18465" y="555625"/>
            <a:ext cx="5434965" cy="319405"/>
          </a:xfrm>
          <a:prstGeom prst="rect">
            <a:avLst/>
          </a:prstGeom>
          <a:noFill/>
        </p:spPr>
        <p:txBody>
          <a:bodyPr wrap="square" rtlCol="0">
            <a:spAutoFit/>
          </a:bodyPr>
          <a:p>
            <a:r>
              <a:rPr lang="en-US" altLang="zh-CN" sz="1400" b="1">
                <a:solidFill>
                  <a:srgbClr val="00B0F0"/>
                </a:solidFill>
                <a:latin typeface="微软雅黑" panose="020B0503020204020204" pitchFamily="34" charset="-122"/>
                <a:ea typeface="微软雅黑" panose="020B0503020204020204" pitchFamily="34" charset="-122"/>
                <a:sym typeface="+mn-ea"/>
              </a:rPr>
              <a:t>9.</a:t>
            </a:r>
            <a:r>
              <a:rPr lang="zh-CN" altLang="en-US" sz="1400" b="1">
                <a:solidFill>
                  <a:srgbClr val="00B0F0"/>
                </a:solidFill>
                <a:latin typeface="微软雅黑" panose="020B0503020204020204" pitchFamily="34" charset="-122"/>
                <a:ea typeface="微软雅黑" panose="020B0503020204020204" pitchFamily="34" charset="-122"/>
                <a:sym typeface="+mn-ea"/>
              </a:rPr>
              <a:t>其他</a:t>
            </a:r>
            <a:endParaRPr lang="zh-CN" altLang="en-US" sz="1400" b="1">
              <a:solidFill>
                <a:srgbClr val="00B0F0"/>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396240" y="196215"/>
            <a:ext cx="4110355" cy="368300"/>
          </a:xfrm>
          <a:prstGeom prst="rect">
            <a:avLst/>
          </a:prstGeom>
          <a:noFill/>
        </p:spPr>
        <p:txBody>
          <a:bodyPr wrap="square" rtlCol="0">
            <a:spAutoFit/>
          </a:bodyPr>
          <a:p>
            <a:r>
              <a:rPr lang="zh-CN" altLang="en-US" b="1">
                <a:solidFill>
                  <a:schemeClr val="bg1"/>
                </a:solidFill>
                <a:latin typeface="微软雅黑" panose="020B0503020204020204" pitchFamily="34" charset="-122"/>
                <a:ea typeface="微软雅黑" panose="020B0503020204020204" pitchFamily="34" charset="-122"/>
                <a:sym typeface="+mn-ea"/>
              </a:rPr>
              <a:t>二</a:t>
            </a:r>
            <a:r>
              <a:rPr lang="zh-CN" altLang="en-US" b="1">
                <a:solidFill>
                  <a:schemeClr val="bg1"/>
                </a:solidFill>
                <a:latin typeface="微软雅黑" panose="020B0503020204020204" pitchFamily="34" charset="-122"/>
                <a:ea typeface="微软雅黑" panose="020B0503020204020204" pitchFamily="34" charset="-122"/>
              </a:rPr>
              <a:t>、总包安全管理行为检查标准解读</a:t>
            </a:r>
            <a:endParaRPr lang="zh-CN" altLang="en-US" b="1">
              <a:solidFill>
                <a:schemeClr val="bg1"/>
              </a:solidFill>
              <a:latin typeface="微软雅黑" panose="020B0503020204020204" pitchFamily="34" charset="-122"/>
              <a:ea typeface="微软雅黑" panose="020B0503020204020204" pitchFamily="34" charset="-122"/>
            </a:endParaRPr>
          </a:p>
        </p:txBody>
      </p:sp>
      <p:graphicFrame>
        <p:nvGraphicFramePr>
          <p:cNvPr id="6" name="表格 5"/>
          <p:cNvGraphicFramePr/>
          <p:nvPr>
            <p:custDataLst>
              <p:tags r:id="rId1"/>
            </p:custDataLst>
          </p:nvPr>
        </p:nvGraphicFramePr>
        <p:xfrm>
          <a:off x="396240" y="842645"/>
          <a:ext cx="8435976" cy="4126230"/>
        </p:xfrm>
        <a:graphic>
          <a:graphicData uri="http://schemas.openxmlformats.org/drawingml/2006/table">
            <a:tbl>
              <a:tblPr firstRow="1" bandRow="1">
                <a:tableStyleId>{5C22544A-7EE6-4342-B048-85BDC9FD1C3A}</a:tableStyleId>
              </a:tblPr>
              <a:tblGrid>
                <a:gridCol w="970915"/>
                <a:gridCol w="7465061"/>
              </a:tblGrid>
              <a:tr h="287020">
                <a:tc gridSpan="2">
                  <a:txBody>
                    <a:bodyPr/>
                    <a:p>
                      <a:pPr algn="l">
                        <a:buNone/>
                      </a:pPr>
                      <a:r>
                        <a:rPr lang="en-US" sz="1200">
                          <a:latin typeface="微软雅黑" panose="020B0503020204020204" pitchFamily="34" charset="-122"/>
                          <a:ea typeface="微软雅黑" panose="020B0503020204020204" pitchFamily="34" charset="-122"/>
                        </a:rPr>
                        <a:t>                                                                              9.1</a:t>
                      </a:r>
                      <a:r>
                        <a:rPr lang="zh-CN" altLang="en-US" sz="1200">
                          <a:latin typeface="微软雅黑" panose="020B0503020204020204" pitchFamily="34" charset="-122"/>
                          <a:ea typeface="微软雅黑" panose="020B0503020204020204" pitchFamily="34" charset="-122"/>
                        </a:rPr>
                        <a:t>资料报送</a:t>
                      </a:r>
                      <a:endParaRPr lang="zh-CN" altLang="en-US" sz="1200">
                        <a:latin typeface="微软雅黑" panose="020B0503020204020204" pitchFamily="34" charset="-122"/>
                        <a:ea typeface="微软雅黑" panose="020B0503020204020204" pitchFamily="34" charset="-122"/>
                      </a:endParaRPr>
                    </a:p>
                  </a:txBody>
                  <a:tcPr anchor="ctr" anchorCtr="0"/>
                </a:tc>
                <a:tc hMerge="1">
                  <a:tcPr anchor="ctr" anchorCtr="0"/>
                </a:tc>
              </a:tr>
              <a:tr h="327025">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rPr>
                        <a:t>9</a:t>
                      </a:r>
                      <a:r>
                        <a:rPr lang="en-US" altLang="zh-CN" sz="1000">
                          <a:latin typeface="微软雅黑" panose="020B0503020204020204" pitchFamily="34" charset="-122"/>
                          <a:ea typeface="微软雅黑" panose="020B0503020204020204" pitchFamily="34" charset="-122"/>
                          <a:sym typeface="+mn-ea"/>
                        </a:rPr>
                        <a:t>.1.1</a:t>
                      </a:r>
                      <a:endParaRPr 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sz="1000">
                          <a:latin typeface="微软雅黑" panose="020B0503020204020204" pitchFamily="34" charset="-122"/>
                          <a:ea typeface="微软雅黑" panose="020B0503020204020204" pitchFamily="34" charset="-122"/>
                        </a:rPr>
                        <a:t>落实业主、政府单位重点部署工作，按时完成工作总结、报告，按时、按质完成各类安全报表统计、报送工作</a:t>
                      </a:r>
                      <a:endParaRPr sz="1000">
                        <a:latin typeface="微软雅黑" panose="020B0503020204020204" pitchFamily="34" charset="-122"/>
                        <a:ea typeface="微软雅黑" panose="020B0503020204020204" pitchFamily="34" charset="-122"/>
                      </a:endParaRPr>
                    </a:p>
                  </a:txBody>
                  <a:tcPr anchor="ctr" anchorCtr="0"/>
                </a:tc>
              </a:tr>
              <a:tr h="299720">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落实重点部署工作；按时完成工作总结，报送各类报表、总结、报告；</a:t>
                      </a:r>
                      <a:endParaRPr lang="zh-CN" altLang="en-US" sz="1000">
                        <a:solidFill>
                          <a:srgbClr val="FF0000"/>
                        </a:solidFill>
                        <a:latin typeface="微软雅黑" panose="020B0503020204020204" pitchFamily="34" charset="-122"/>
                        <a:ea typeface="微软雅黑" panose="020B0503020204020204" pitchFamily="34" charset="-122"/>
                        <a:sym typeface="+mn-ea"/>
                      </a:endParaRPr>
                    </a:p>
                  </a:txBody>
                  <a:tcPr anchor="ctr" anchorCtr="0"/>
                </a:tc>
              </a:tr>
              <a:tr h="375285">
                <a:tc gridSpan="2">
                  <a:txBody>
                    <a:bodyPr/>
                    <a:p>
                      <a:pPr algn="l">
                        <a:lnSpc>
                          <a:spcPct val="100000"/>
                        </a:lnSpc>
                        <a:buNone/>
                      </a:pPr>
                      <a:r>
                        <a:rPr lang="en-US" sz="1200" b="1">
                          <a:solidFill>
                            <a:schemeClr val="lt1"/>
                          </a:solidFill>
                          <a:latin typeface="微软雅黑" panose="020B0503020204020204" pitchFamily="34" charset="-122"/>
                          <a:ea typeface="微软雅黑" panose="020B0503020204020204" pitchFamily="34" charset="-122"/>
                          <a:sym typeface="+mn-ea"/>
                        </a:rPr>
                        <a:t>                                                                              9.2</a:t>
                      </a:r>
                      <a:r>
                        <a:rPr lang="zh-CN" altLang="en-US" sz="1200" b="1">
                          <a:solidFill>
                            <a:schemeClr val="lt1"/>
                          </a:solidFill>
                          <a:latin typeface="微软雅黑" panose="020B0503020204020204" pitchFamily="34" charset="-122"/>
                          <a:ea typeface="微软雅黑" panose="020B0503020204020204" pitchFamily="34" charset="-122"/>
                          <a:sym typeface="+mn-ea"/>
                        </a:rPr>
                        <a:t> 工程竣工</a:t>
                      </a:r>
                      <a:endParaRPr lang="zh-CN" altLang="en-US" sz="1200" b="1">
                        <a:solidFill>
                          <a:schemeClr val="lt1"/>
                        </a:solidFill>
                        <a:latin typeface="微软雅黑" panose="020B0503020204020204" pitchFamily="34" charset="-122"/>
                        <a:ea typeface="微软雅黑" panose="020B0503020204020204" pitchFamily="34" charset="-122"/>
                        <a:sym typeface="+mn-ea"/>
                      </a:endParaRPr>
                    </a:p>
                  </a:txBody>
                  <a:tcPr anchor="ctr" anchorCtr="0">
                    <a:solidFill>
                      <a:srgbClr val="5B9BD5"/>
                    </a:solidFill>
                  </a:tcPr>
                </a:tc>
                <a:tc hMerge="1">
                  <a:tcPr anchor="ctr" anchorCtr="0"/>
                </a:tc>
              </a:tr>
              <a:tr h="375285">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rPr>
                        <a:t>9.</a:t>
                      </a:r>
                      <a:r>
                        <a:rPr lang="en-US" altLang="zh-CN" sz="1000">
                          <a:latin typeface="微软雅黑" panose="020B0503020204020204" pitchFamily="34" charset="-122"/>
                          <a:ea typeface="微软雅黑" panose="020B0503020204020204" pitchFamily="34" charset="-122"/>
                          <a:sym typeface="+mn-ea"/>
                        </a:rPr>
                        <a:t>2.1</a:t>
                      </a:r>
                      <a:endParaRPr lang="en-US" sz="1000">
                        <a:latin typeface="微软雅黑" panose="020B0503020204020204" pitchFamily="34" charset="-122"/>
                        <a:ea typeface="微软雅黑" panose="020B0503020204020204" pitchFamily="34" charset="-122"/>
                      </a:endParaRPr>
                    </a:p>
                  </a:txBody>
                  <a:tcPr anchor="ctr" anchorCtr="0">
                    <a:solidFill>
                      <a:srgbClr val="D0D8E8"/>
                    </a:solidFill>
                  </a:tcPr>
                </a:tc>
                <a:tc>
                  <a:txBody>
                    <a:bodyPr/>
                    <a:p>
                      <a:pPr algn="l">
                        <a:lnSpc>
                          <a:spcPct val="100000"/>
                        </a:lnSpc>
                        <a:buNone/>
                      </a:pPr>
                      <a:r>
                        <a:rPr lang="zh-CN" altLang="en-US" sz="1000" b="0">
                          <a:solidFill>
                            <a:schemeClr val="tx1"/>
                          </a:solidFill>
                          <a:latin typeface="微软雅黑" panose="020B0503020204020204" pitchFamily="34" charset="-122"/>
                          <a:ea typeface="微软雅黑" panose="020B0503020204020204" pitchFamily="34" charset="-122"/>
                          <a:sym typeface="+mn-ea"/>
                        </a:rPr>
                        <a:t>工程竣工阶段，对未完成的工程和工程缺陷的修补、复修及重建过程现场进行监督管理，留存相关记录</a:t>
                      </a:r>
                      <a:endParaRPr lang="zh-CN" altLang="en-US" sz="1000" b="0">
                        <a:solidFill>
                          <a:schemeClr val="tx1"/>
                        </a:solidFill>
                        <a:latin typeface="微软雅黑" panose="020B0503020204020204" pitchFamily="34" charset="-122"/>
                        <a:ea typeface="微软雅黑" panose="020B0503020204020204" pitchFamily="34" charset="-122"/>
                        <a:sym typeface="+mn-ea"/>
                      </a:endParaRPr>
                    </a:p>
                  </a:txBody>
                  <a:tcPr anchor="ctr" anchorCtr="0">
                    <a:solidFill>
                      <a:srgbClr val="D0D8E8"/>
                    </a:solidFill>
                  </a:tcPr>
                </a:tc>
              </a:tr>
              <a:tr h="375285">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solidFill>
                      <a:srgbClr val="E9EDF4"/>
                    </a:solidFill>
                  </a:tcPr>
                </a:tc>
                <a:tc>
                  <a:txBody>
                    <a:bodyPr/>
                    <a:p>
                      <a:pPr algn="l">
                        <a:lnSpc>
                          <a:spcPct val="100000"/>
                        </a:lnSpc>
                        <a:buNone/>
                      </a:pPr>
                      <a:r>
                        <a:rPr lang="zh-CN" altLang="en-US" sz="1000" b="0">
                          <a:solidFill>
                            <a:srgbClr val="FF0000"/>
                          </a:solidFill>
                          <a:latin typeface="微软雅黑" panose="020B0503020204020204" pitchFamily="34" charset="-122"/>
                          <a:ea typeface="微软雅黑" panose="020B0503020204020204" pitchFamily="34" charset="-122"/>
                          <a:sym typeface="+mn-ea"/>
                        </a:rPr>
                        <a:t>对未完成的或修补、复修及重建过程现场进行监督管理，留存记录。</a:t>
                      </a:r>
                      <a:endParaRPr lang="zh-CN" altLang="en-US" sz="1000" b="0">
                        <a:solidFill>
                          <a:srgbClr val="FF0000"/>
                        </a:solidFill>
                        <a:latin typeface="微软雅黑" panose="020B0503020204020204" pitchFamily="34" charset="-122"/>
                        <a:ea typeface="微软雅黑" panose="020B0503020204020204" pitchFamily="34" charset="-122"/>
                        <a:sym typeface="+mn-ea"/>
                      </a:endParaRPr>
                    </a:p>
                  </a:txBody>
                  <a:tcPr anchor="ctr" anchorCtr="0">
                    <a:solidFill>
                      <a:srgbClr val="E9EDF4"/>
                    </a:solidFill>
                  </a:tcPr>
                </a:tc>
              </a:tr>
              <a:tr h="375285">
                <a:tc gridSpan="2">
                  <a:txBody>
                    <a:bodyPr/>
                    <a:p>
                      <a:pPr algn="l">
                        <a:lnSpc>
                          <a:spcPct val="100000"/>
                        </a:lnSpc>
                        <a:buNone/>
                      </a:pPr>
                      <a:r>
                        <a:rPr lang="en-US" sz="1200" b="1">
                          <a:solidFill>
                            <a:schemeClr val="lt1"/>
                          </a:solidFill>
                          <a:latin typeface="微软雅黑" panose="020B0503020204020204" pitchFamily="34" charset="-122"/>
                          <a:ea typeface="微软雅黑" panose="020B0503020204020204" pitchFamily="34" charset="-122"/>
                          <a:sym typeface="+mn-ea"/>
                        </a:rPr>
                        <a:t>                                                                              9.3</a:t>
                      </a:r>
                      <a:r>
                        <a:rPr lang="zh-CN" altLang="en-US" sz="1200" b="1">
                          <a:solidFill>
                            <a:schemeClr val="lt1"/>
                          </a:solidFill>
                          <a:latin typeface="微软雅黑" panose="020B0503020204020204" pitchFamily="34" charset="-122"/>
                          <a:ea typeface="微软雅黑" panose="020B0503020204020204" pitchFamily="34" charset="-122"/>
                          <a:sym typeface="+mn-ea"/>
                        </a:rPr>
                        <a:t> 安全通报</a:t>
                      </a:r>
                      <a:endParaRPr lang="zh-CN" altLang="en-US" sz="1200" b="1">
                        <a:solidFill>
                          <a:schemeClr val="lt1"/>
                        </a:solidFill>
                        <a:latin typeface="微软雅黑" panose="020B0503020204020204" pitchFamily="34" charset="-122"/>
                        <a:ea typeface="微软雅黑" panose="020B0503020204020204" pitchFamily="34" charset="-122"/>
                        <a:sym typeface="+mn-ea"/>
                      </a:endParaRPr>
                    </a:p>
                  </a:txBody>
                  <a:tcPr anchor="ctr" anchorCtr="0">
                    <a:solidFill>
                      <a:srgbClr val="5B9BD5"/>
                    </a:solidFill>
                  </a:tcPr>
                </a:tc>
                <a:tc hMerge="1">
                  <a:tcPr anchor="ctr" anchorCtr="0"/>
                </a:tc>
              </a:tr>
              <a:tr h="254635">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rPr>
                        <a:t>9</a:t>
                      </a:r>
                      <a:r>
                        <a:rPr lang="en-US" altLang="zh-CN" sz="1000">
                          <a:latin typeface="微软雅黑" panose="020B0503020204020204" pitchFamily="34" charset="-122"/>
                          <a:ea typeface="微软雅黑" panose="020B0503020204020204" pitchFamily="34" charset="-122"/>
                          <a:sym typeface="+mn-ea"/>
                        </a:rPr>
                        <a:t>.3.1</a:t>
                      </a:r>
                      <a:endParaRPr 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sz="1000">
                          <a:latin typeface="微软雅黑" panose="020B0503020204020204" pitchFamily="34" charset="-122"/>
                          <a:ea typeface="微软雅黑" panose="020B0503020204020204" pitchFamily="34" charset="-122"/>
                        </a:rPr>
                        <a:t>因安全问题被政府（媒体）、上级单位通报批评或经济、行政处罚的</a:t>
                      </a:r>
                      <a:endParaRPr sz="1000">
                        <a:latin typeface="微软雅黑" panose="020B0503020204020204" pitchFamily="34" charset="-122"/>
                        <a:ea typeface="微软雅黑" panose="020B0503020204020204" pitchFamily="34" charset="-122"/>
                      </a:endParaRPr>
                    </a:p>
                  </a:txBody>
                  <a:tcPr anchor="ctr" anchorCtr="0"/>
                </a:tc>
              </a:tr>
              <a:tr h="306705">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 扎实落实各项安全标准化措施，</a:t>
                      </a:r>
                      <a:r>
                        <a:rPr lang="zh-CN" altLang="en-US" sz="1000">
                          <a:solidFill>
                            <a:srgbClr val="FF0000"/>
                          </a:solidFill>
                          <a:latin typeface="微软雅黑" panose="020B0503020204020204" pitchFamily="34" charset="-122"/>
                          <a:ea typeface="微软雅黑" panose="020B0503020204020204" pitchFamily="34" charset="-122"/>
                          <a:sym typeface="+mn-ea"/>
                        </a:rPr>
                        <a:t>做好各项安全对接、迎检工作，避免不良影响</a:t>
                      </a:r>
                      <a:r>
                        <a:rPr lang="zh-CN" altLang="en-US" sz="1000">
                          <a:solidFill>
                            <a:srgbClr val="FF0000"/>
                          </a:solidFill>
                          <a:latin typeface="微软雅黑" panose="020B0503020204020204" pitchFamily="34" charset="-122"/>
                          <a:ea typeface="微软雅黑" panose="020B0503020204020204" pitchFamily="34" charset="-122"/>
                        </a:rPr>
                        <a:t>；</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r h="287020">
                <a:tc gridSpan="2">
                  <a:txBody>
                    <a:bodyPr/>
                    <a:p>
                      <a:pPr algn="l" fontAlgn="auto">
                        <a:lnSpc>
                          <a:spcPct val="100000"/>
                        </a:lnSpc>
                        <a:buNone/>
                      </a:pPr>
                      <a:r>
                        <a:rPr lang="en-US" altLang="zh-CN" sz="1200" b="1">
                          <a:solidFill>
                            <a:schemeClr val="lt1"/>
                          </a:solidFill>
                          <a:latin typeface="微软雅黑" panose="020B0503020204020204" pitchFamily="34" charset="-122"/>
                          <a:ea typeface="微软雅黑" panose="020B0503020204020204" pitchFamily="34" charset="-122"/>
                        </a:rPr>
                        <a:t>                                                                               </a:t>
                      </a:r>
                      <a:r>
                        <a:rPr lang="zh-CN" altLang="en-US" sz="1200" b="1">
                          <a:solidFill>
                            <a:schemeClr val="lt1"/>
                          </a:solidFill>
                          <a:latin typeface="微软雅黑" panose="020B0503020204020204" pitchFamily="34" charset="-122"/>
                          <a:ea typeface="微软雅黑" panose="020B0503020204020204" pitchFamily="34" charset="-122"/>
                        </a:rPr>
                        <a:t>9.</a:t>
                      </a:r>
                      <a:r>
                        <a:rPr lang="en-US" altLang="zh-CN" sz="1200" b="1">
                          <a:solidFill>
                            <a:schemeClr val="lt1"/>
                          </a:solidFill>
                          <a:latin typeface="微软雅黑" panose="020B0503020204020204" pitchFamily="34" charset="-122"/>
                          <a:ea typeface="微软雅黑" panose="020B0503020204020204" pitchFamily="34" charset="-122"/>
                        </a:rPr>
                        <a:t>4</a:t>
                      </a:r>
                      <a:r>
                        <a:rPr lang="zh-CN" altLang="en-US" sz="1200" b="1">
                          <a:solidFill>
                            <a:schemeClr val="lt1"/>
                          </a:solidFill>
                          <a:latin typeface="微软雅黑" panose="020B0503020204020204" pitchFamily="34" charset="-122"/>
                          <a:ea typeface="微软雅黑" panose="020B0503020204020204" pitchFamily="34" charset="-122"/>
                        </a:rPr>
                        <a:t>其他</a:t>
                      </a:r>
                      <a:endParaRPr lang="zh-CN" altLang="en-US" sz="1200" b="1">
                        <a:solidFill>
                          <a:schemeClr val="lt1"/>
                        </a:solidFill>
                        <a:latin typeface="微软雅黑" panose="020B0503020204020204" pitchFamily="34" charset="-122"/>
                        <a:ea typeface="微软雅黑" panose="020B0503020204020204" pitchFamily="34" charset="-122"/>
                      </a:endParaRPr>
                    </a:p>
                  </a:txBody>
                  <a:tcPr anchor="ctr" anchorCtr="0">
                    <a:solidFill>
                      <a:srgbClr val="5B9BD5"/>
                    </a:solidFill>
                  </a:tcPr>
                </a:tc>
                <a:tc hMerge="1">
                  <a:tcPr anchor="ctr" anchorCtr="0"/>
                </a:tc>
              </a:tr>
              <a:tr h="407035">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rPr>
                        <a:t>9</a:t>
                      </a:r>
                      <a:r>
                        <a:rPr lang="en-US" altLang="zh-CN" sz="1000">
                          <a:latin typeface="微软雅黑" panose="020B0503020204020204" pitchFamily="34" charset="-122"/>
                          <a:ea typeface="微软雅黑" panose="020B0503020204020204" pitchFamily="34" charset="-122"/>
                          <a:sym typeface="+mn-ea"/>
                        </a:rPr>
                        <a:t>.4.1</a:t>
                      </a:r>
                      <a:endParaRPr 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sz="1000">
                          <a:latin typeface="微软雅黑" panose="020B0503020204020204" pitchFamily="34" charset="-122"/>
                          <a:ea typeface="微软雅黑" panose="020B0503020204020204" pitchFamily="34" charset="-122"/>
                        </a:rPr>
                        <a:t>其他未依法履行建设单位安全文明施工管理职责的；</a:t>
                      </a:r>
                      <a:endParaRPr sz="1000">
                        <a:latin typeface="微软雅黑" panose="020B0503020204020204" pitchFamily="34" charset="-122"/>
                        <a:ea typeface="微软雅黑" panose="020B0503020204020204" pitchFamily="34" charset="-122"/>
                      </a:endParaRPr>
                    </a:p>
                  </a:txBody>
                  <a:tcPr anchor="ctr" anchorCtr="0"/>
                </a:tc>
              </a:tr>
              <a:tr h="455930">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以上条款未包含，需要落实的；</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bl>
          </a:graphicData>
        </a:graphic>
      </p:graphicFrame>
    </p:spTree>
  </p:cSld>
  <p:clrMapOvr>
    <a:masterClrMapping/>
  </p:clrMapOvr>
  <p:transition spd="slow" advClick="0" advTm="8000">
    <p:rand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TextBox 2"/>
          <p:cNvSpPr>
            <a:spLocks noChangeArrowheads="1"/>
          </p:cNvSpPr>
          <p:nvPr/>
        </p:nvSpPr>
        <p:spPr bwMode="auto">
          <a:xfrm>
            <a:off x="1429941" y="219075"/>
            <a:ext cx="1553765" cy="299085"/>
          </a:xfrm>
          <a:prstGeom prst="rect">
            <a:avLst/>
          </a:prstGeom>
          <a:noFill/>
          <a:ln>
            <a:noFill/>
          </a:ln>
        </p:spPr>
        <p:txBody>
          <a:bodyPr>
            <a:spAutoFit/>
          </a:bodyPr>
          <a:lstStyle/>
          <a:p>
            <a:endParaRPr lang="zh-CN" altLang="en-US" sz="135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074" name="Rectangle 3"/>
          <p:cNvSpPr>
            <a:spLocks noGrp="1" noChangeArrowheads="1"/>
          </p:cNvSpPr>
          <p:nvPr/>
        </p:nvSpPr>
        <p:spPr bwMode="auto">
          <a:xfrm>
            <a:off x="2843808" y="1276985"/>
            <a:ext cx="6003012" cy="2232025"/>
          </a:xfrm>
          <a:prstGeom prst="rect">
            <a:avLst/>
          </a:prstGeom>
          <a:noFill/>
          <a:ln>
            <a:noFill/>
          </a:ln>
        </p:spPr>
        <p:txBody>
          <a:bodyPr wrap="square" lIns="67627" tIns="35242" rIns="67627" bIns="35242">
            <a:spAutoFit/>
          </a:bodyPr>
          <a:lstStyle/>
          <a:p>
            <a:pPr algn="l" fontAlgn="auto">
              <a:lnSpc>
                <a:spcPct val="134000"/>
              </a:lnSpc>
              <a:spcBef>
                <a:spcPts val="1000"/>
              </a:spcBef>
            </a:pPr>
            <a:r>
              <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一、</a:t>
            </a:r>
            <a:r>
              <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总包安全管理行为</a:t>
            </a:r>
            <a:r>
              <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基本内容</a:t>
            </a:r>
            <a:endPar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a:p>
            <a:pPr indent="0" fontAlgn="auto">
              <a:lnSpc>
                <a:spcPct val="134000"/>
              </a:lnSpc>
              <a:spcBef>
                <a:spcPts val="1000"/>
              </a:spcBef>
            </a:pPr>
            <a:r>
              <a:rPr lang="zh-CN" altLang="en-US"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二、总包安全管理行为检查标准解读</a:t>
            </a:r>
            <a:endParaRPr lang="zh-CN" altLang="en-US"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a:p>
            <a:pPr indent="0" fontAlgn="auto">
              <a:lnSpc>
                <a:spcPct val="134000"/>
              </a:lnSpc>
              <a:spcBef>
                <a:spcPts val="1000"/>
              </a:spcBef>
            </a:pPr>
            <a:r>
              <a:rPr lang="zh-CN" altLang="en-US" b="1" dirty="0" smtClean="0">
                <a:solidFill>
                  <a:srgbClr val="0098E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三、总包安全管理行为检查标准修订说明</a:t>
            </a:r>
            <a:endParaRPr lang="zh-CN" altLang="en-US" b="1" dirty="0" smtClean="0">
              <a:solidFill>
                <a:srgbClr val="0098E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a:p>
            <a:pPr indent="0" fontAlgn="auto">
              <a:lnSpc>
                <a:spcPct val="134000"/>
              </a:lnSpc>
              <a:spcBef>
                <a:spcPts val="1000"/>
              </a:spcBef>
            </a:pPr>
            <a:endParaRPr lang="zh-CN" altLang="en-US"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a:p>
            <a:pPr indent="0" algn="l" fontAlgn="auto">
              <a:lnSpc>
                <a:spcPts val="1300"/>
              </a:lnSpc>
              <a:spcBef>
                <a:spcPts val="1000"/>
              </a:spcBef>
            </a:pPr>
            <a:endParaRPr lang="zh-CN" altLang="en-US"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p:txBody>
      </p:sp>
      <p:sp>
        <p:nvSpPr>
          <p:cNvPr id="3075" name="Text Box 4"/>
          <p:cNvSpPr txBox="1">
            <a:spLocks noChangeArrowheads="1"/>
          </p:cNvSpPr>
          <p:nvPr/>
        </p:nvSpPr>
        <p:spPr bwMode="auto">
          <a:xfrm>
            <a:off x="251521" y="2018665"/>
            <a:ext cx="2520280" cy="1222375"/>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algn="ctr"/>
            <a:r>
              <a:rPr lang="zh-CN" altLang="en-US" sz="4050" b="1" dirty="0">
                <a:solidFill>
                  <a:schemeClr val="accent1"/>
                </a:solidFill>
                <a:latin typeface="Vijaya" panose="020B0604020202020204" charset="0"/>
                <a:ea typeface="新宋体" panose="02010609030101010101" charset="-122"/>
                <a:cs typeface="新宋体" panose="02010609030101010101" charset="-122"/>
              </a:rPr>
              <a:t> </a:t>
            </a:r>
            <a:r>
              <a:rPr lang="zh-CN" altLang="en-US" sz="4050" b="1" dirty="0">
                <a:solidFill>
                  <a:schemeClr val="accent1">
                    <a:lumMod val="50000"/>
                  </a:schemeClr>
                </a:solidFill>
                <a:latin typeface="Vijaya" panose="020B0604020202020204" charset="0"/>
                <a:ea typeface="新宋体" panose="02010609030101010101" charset="-122"/>
                <a:cs typeface="新宋体" panose="02010609030101010101" charset="-122"/>
              </a:rPr>
              <a:t>目录</a:t>
            </a:r>
            <a:endParaRPr lang="zh-CN" altLang="en-US" sz="4050" b="1" dirty="0">
              <a:solidFill>
                <a:schemeClr val="accent1">
                  <a:lumMod val="50000"/>
                </a:schemeClr>
              </a:solidFill>
              <a:latin typeface="Vijaya" panose="020B0604020202020204" charset="0"/>
              <a:ea typeface="新宋体" panose="02010609030101010101" charset="-122"/>
              <a:cs typeface="新宋体" panose="02010609030101010101" charset="-122"/>
            </a:endParaRPr>
          </a:p>
          <a:p>
            <a:pPr algn="ctr"/>
            <a:r>
              <a:rPr lang="zh-CN" altLang="en-US" sz="3300" b="1" dirty="0">
                <a:solidFill>
                  <a:schemeClr val="accent1">
                    <a:lumMod val="50000"/>
                  </a:schemeClr>
                </a:solidFill>
                <a:latin typeface="Vijaya" panose="020B0604020202020204" charset="0"/>
                <a:ea typeface="新宋体" panose="02010609030101010101" charset="-122"/>
                <a:cs typeface="新宋体" panose="02010609030101010101" charset="-122"/>
              </a:rPr>
              <a:t>CONTENTS</a:t>
            </a:r>
            <a:endParaRPr lang="zh-CN" altLang="en-US" sz="3300" b="1" dirty="0">
              <a:solidFill>
                <a:schemeClr val="accent1">
                  <a:lumMod val="50000"/>
                </a:schemeClr>
              </a:solidFill>
              <a:latin typeface="Vijaya" panose="020B0604020202020204" charset="0"/>
              <a:ea typeface="新宋体" panose="02010609030101010101" charset="-122"/>
              <a:cs typeface="新宋体" panose="02010609030101010101" charset="-122"/>
            </a:endParaRPr>
          </a:p>
        </p:txBody>
      </p:sp>
      <p:sp>
        <p:nvSpPr>
          <p:cNvPr id="3076" name="Line 5"/>
          <p:cNvSpPr>
            <a:spLocks noChangeShapeType="1"/>
          </p:cNvSpPr>
          <p:nvPr/>
        </p:nvSpPr>
        <p:spPr bwMode="auto">
          <a:xfrm>
            <a:off x="2843808" y="871854"/>
            <a:ext cx="635" cy="3888105"/>
          </a:xfrm>
          <a:prstGeom prst="line">
            <a:avLst/>
          </a:prstGeom>
          <a:noFill/>
          <a:ln w="9525">
            <a:solidFill>
              <a:srgbClr val="33CCFF"/>
            </a:solidFill>
            <a:round/>
          </a:ln>
        </p:spPr>
        <p:txBody>
          <a:bodyPr/>
          <a:lstStyle/>
          <a:p>
            <a:endParaRPr lang="en-US" sz="135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57810" y="706120"/>
            <a:ext cx="8628380" cy="3483610"/>
          </a:xfrm>
          <a:prstGeom prst="rect">
            <a:avLst/>
          </a:prstGeom>
          <a:noFill/>
        </p:spPr>
        <p:txBody>
          <a:bodyPr wrap="square" rtlCol="0">
            <a:spAutoFit/>
          </a:bodyPr>
          <a:p>
            <a:pPr algn="l">
              <a:lnSpc>
                <a:spcPct val="160000"/>
              </a:lnSpc>
            </a:pPr>
            <a:r>
              <a:rPr lang="en-US" altLang="zh-CN" sz="1400" b="1">
                <a:solidFill>
                  <a:srgbClr val="00B0F0"/>
                </a:solidFill>
                <a:latin typeface="微软雅黑" panose="020B0503020204020204" pitchFamily="34" charset="-122"/>
                <a:ea typeface="微软雅黑" panose="020B0503020204020204" pitchFamily="34" charset="-122"/>
              </a:rPr>
              <a:t>1.</a:t>
            </a:r>
            <a:r>
              <a:rPr lang="zh-CN" altLang="en-US" sz="1400" b="1">
                <a:solidFill>
                  <a:srgbClr val="00B0F0"/>
                </a:solidFill>
                <a:latin typeface="微软雅黑" panose="020B0503020204020204" pitchFamily="34" charset="-122"/>
                <a:ea typeface="微软雅黑" panose="020B0503020204020204" pitchFamily="34" charset="-122"/>
              </a:rPr>
              <a:t>目标职责部分</a:t>
            </a:r>
            <a:endParaRPr lang="zh-CN" altLang="en-US" sz="1400" b="1">
              <a:solidFill>
                <a:srgbClr val="00B0F0"/>
              </a:solidFill>
              <a:latin typeface="微软雅黑" panose="020B0503020204020204" pitchFamily="34" charset="-122"/>
              <a:ea typeface="微软雅黑" panose="020B0503020204020204" pitchFamily="34" charset="-122"/>
            </a:endParaRPr>
          </a:p>
          <a:p>
            <a:pPr algn="l">
              <a:lnSpc>
                <a:spcPct val="160000"/>
              </a:lnSpc>
            </a:pPr>
            <a:r>
              <a:rPr lang="zh-CN" altLang="en-US" sz="1200" b="1">
                <a:solidFill>
                  <a:schemeClr val="tx1"/>
                </a:solidFill>
                <a:latin typeface="微软雅黑" panose="020B0503020204020204" pitchFamily="34" charset="-122"/>
                <a:ea typeface="微软雅黑" panose="020B0503020204020204" pitchFamily="34" charset="-122"/>
              </a:rPr>
              <a:t>机构职责：强调项目管理</a:t>
            </a:r>
            <a:r>
              <a:rPr lang="zh-CN" altLang="en-US" sz="1200" b="1">
                <a:solidFill>
                  <a:schemeClr val="tx1"/>
                </a:solidFill>
                <a:latin typeface="微软雅黑" panose="020B0503020204020204" pitchFamily="34" charset="-122"/>
                <a:ea typeface="微软雅黑" panose="020B0503020204020204" pitchFamily="34" charset="-122"/>
              </a:rPr>
              <a:t>人员按规定频次履责；依据</a:t>
            </a:r>
            <a:r>
              <a:rPr lang="en-US" altLang="zh-CN" sz="1200" b="1">
                <a:solidFill>
                  <a:schemeClr val="tx1"/>
                </a:solidFill>
                <a:latin typeface="微软雅黑" panose="020B0503020204020204" pitchFamily="34" charset="-122"/>
                <a:ea typeface="微软雅黑" panose="020B0503020204020204" pitchFamily="34" charset="-122"/>
              </a:rPr>
              <a:t>”</a:t>
            </a:r>
            <a:r>
              <a:rPr lang="zh-CN" altLang="en-US" sz="1200" b="1">
                <a:solidFill>
                  <a:schemeClr val="tx1"/>
                </a:solidFill>
                <a:latin typeface="微软雅黑" panose="020B0503020204020204" pitchFamily="34" charset="-122"/>
                <a:ea typeface="微软雅黑" panose="020B0503020204020204" pitchFamily="34" charset="-122"/>
              </a:rPr>
              <a:t>网格化</a:t>
            </a:r>
            <a:r>
              <a:rPr lang="en-US" altLang="zh-CN" sz="1200" b="1">
                <a:solidFill>
                  <a:schemeClr val="tx1"/>
                </a:solidFill>
                <a:latin typeface="微软雅黑" panose="020B0503020204020204" pitchFamily="34" charset="-122"/>
                <a:ea typeface="微软雅黑" panose="020B0503020204020204" pitchFamily="34" charset="-122"/>
              </a:rPr>
              <a:t>“</a:t>
            </a:r>
            <a:r>
              <a:rPr lang="zh-CN" altLang="en-US" sz="1200" b="1">
                <a:solidFill>
                  <a:schemeClr val="tx1"/>
                </a:solidFill>
                <a:latin typeface="微软雅黑" panose="020B0503020204020204" pitchFamily="34" charset="-122"/>
                <a:ea typeface="微软雅黑" panose="020B0503020204020204" pitchFamily="34" charset="-122"/>
              </a:rPr>
              <a:t>安全管理方案，建立健全安全管理机制并有效实施；</a:t>
            </a:r>
            <a:endParaRPr lang="zh-CN" altLang="en-US" sz="1200" b="1">
              <a:solidFill>
                <a:schemeClr val="tx1"/>
              </a:solidFill>
              <a:latin typeface="微软雅黑" panose="020B0503020204020204" pitchFamily="34" charset="-122"/>
              <a:ea typeface="微软雅黑" panose="020B0503020204020204" pitchFamily="34" charset="-122"/>
            </a:endParaRPr>
          </a:p>
          <a:p>
            <a:pPr algn="l">
              <a:lnSpc>
                <a:spcPct val="160000"/>
              </a:lnSpc>
            </a:pPr>
            <a:r>
              <a:rPr lang="en-US" altLang="zh-CN" sz="1400" b="1">
                <a:solidFill>
                  <a:srgbClr val="00B0F0"/>
                </a:solidFill>
                <a:latin typeface="微软雅黑" panose="020B0503020204020204" pitchFamily="34" charset="-122"/>
                <a:ea typeface="微软雅黑" panose="020B0503020204020204" pitchFamily="34" charset="-122"/>
              </a:rPr>
              <a:t>2.</a:t>
            </a:r>
            <a:r>
              <a:rPr lang="zh-CN" altLang="en-US" sz="1400" b="1">
                <a:solidFill>
                  <a:srgbClr val="00B0F0"/>
                </a:solidFill>
                <a:latin typeface="微软雅黑" panose="020B0503020204020204" pitchFamily="34" charset="-122"/>
                <a:ea typeface="微软雅黑" panose="020B0503020204020204" pitchFamily="34" charset="-122"/>
              </a:rPr>
              <a:t>教育</a:t>
            </a:r>
            <a:r>
              <a:rPr lang="zh-CN" altLang="en-US" sz="1400" b="1">
                <a:solidFill>
                  <a:srgbClr val="00B0F0"/>
                </a:solidFill>
                <a:latin typeface="微软雅黑" panose="020B0503020204020204" pitchFamily="34" charset="-122"/>
                <a:ea typeface="微软雅黑" panose="020B0503020204020204" pitchFamily="34" charset="-122"/>
              </a:rPr>
              <a:t>培训</a:t>
            </a:r>
            <a:endParaRPr lang="zh-CN" altLang="en-US" sz="1400" b="1">
              <a:solidFill>
                <a:srgbClr val="00B0F0"/>
              </a:solidFill>
              <a:latin typeface="微软雅黑" panose="020B0503020204020204" pitchFamily="34" charset="-122"/>
              <a:ea typeface="微软雅黑" panose="020B0503020204020204" pitchFamily="34" charset="-122"/>
            </a:endParaRPr>
          </a:p>
          <a:p>
            <a:pPr algn="l">
              <a:lnSpc>
                <a:spcPct val="160000"/>
              </a:lnSpc>
            </a:pPr>
            <a:r>
              <a:rPr lang="zh-CN" altLang="en-US" sz="1200" b="1">
                <a:solidFill>
                  <a:schemeClr val="tx1"/>
                </a:solidFill>
                <a:latin typeface="微软雅黑" panose="020B0503020204020204" pitchFamily="34" charset="-122"/>
                <a:ea typeface="微软雅黑" panose="020B0503020204020204" pitchFamily="34" charset="-122"/>
              </a:rPr>
              <a:t> 安全培训</a:t>
            </a:r>
            <a:r>
              <a:rPr lang="zh-CN" altLang="en-US" sz="1200" b="1">
                <a:latin typeface="微软雅黑" panose="020B0503020204020204" pitchFamily="34" charset="-122"/>
                <a:ea typeface="微软雅黑" panose="020B0503020204020204" pitchFamily="34" charset="-122"/>
              </a:rPr>
              <a:t>增加：</a:t>
            </a:r>
            <a:r>
              <a:rPr sz="1200" b="1">
                <a:latin typeface="微软雅黑" panose="020B0503020204020204" pitchFamily="34" charset="-122"/>
                <a:ea typeface="微软雅黑" panose="020B0503020204020204" pitchFamily="34" charset="-122"/>
              </a:rPr>
              <a:t>将安全晨会视频、水印照片通过“智慧建造”APP或微信“招商安全巡检”小程序上传至安全信息化系统。</a:t>
            </a:r>
            <a:endParaRPr sz="1200" b="1">
              <a:latin typeface="微软雅黑" panose="020B0503020204020204" pitchFamily="34" charset="-122"/>
              <a:ea typeface="微软雅黑" panose="020B0503020204020204" pitchFamily="34" charset="-122"/>
            </a:endParaRPr>
          </a:p>
          <a:p>
            <a:pPr algn="l">
              <a:lnSpc>
                <a:spcPct val="160000"/>
              </a:lnSpc>
            </a:pPr>
            <a:r>
              <a:rPr lang="en-US" altLang="zh-CN" sz="1400" b="1">
                <a:solidFill>
                  <a:srgbClr val="00B0F0"/>
                </a:solidFill>
                <a:latin typeface="微软雅黑" panose="020B0503020204020204" pitchFamily="34" charset="-122"/>
                <a:ea typeface="微软雅黑" panose="020B0503020204020204" pitchFamily="34" charset="-122"/>
                <a:sym typeface="+mn-ea"/>
              </a:rPr>
              <a:t>4.</a:t>
            </a:r>
            <a:r>
              <a:rPr lang="zh-CN" altLang="en-US" sz="1400" b="1">
                <a:solidFill>
                  <a:srgbClr val="00B0F0"/>
                </a:solidFill>
                <a:latin typeface="微软雅黑" panose="020B0503020204020204" pitchFamily="34" charset="-122"/>
                <a:ea typeface="微软雅黑" panose="020B0503020204020204" pitchFamily="34" charset="-122"/>
                <a:sym typeface="+mn-ea"/>
              </a:rPr>
              <a:t>现场管理</a:t>
            </a:r>
            <a:endParaRPr lang="zh-CN" altLang="en-US" sz="1400" b="1">
              <a:solidFill>
                <a:srgbClr val="00B0F0"/>
              </a:solidFill>
              <a:latin typeface="微软雅黑" panose="020B0503020204020204" pitchFamily="34" charset="-122"/>
              <a:ea typeface="微软雅黑" panose="020B0503020204020204" pitchFamily="34" charset="-122"/>
              <a:sym typeface="+mn-ea"/>
            </a:endParaRPr>
          </a:p>
          <a:p>
            <a:pPr algn="l">
              <a:lnSpc>
                <a:spcPct val="160000"/>
              </a:lnSpc>
            </a:pPr>
            <a:r>
              <a:rPr lang="zh-CN" altLang="en-US" sz="1200" b="1">
                <a:latin typeface="微软雅黑" panose="020B0503020204020204" pitchFamily="34" charset="-122"/>
                <a:ea typeface="微软雅黑" panose="020B0503020204020204" pitchFamily="34" charset="-122"/>
                <a:sym typeface="+mn-ea"/>
              </a:rPr>
              <a:t>删减了三同时相关内容。</a:t>
            </a:r>
            <a:endParaRPr lang="zh-CN" altLang="en-US" sz="1200" b="1">
              <a:latin typeface="微软雅黑" panose="020B0503020204020204" pitchFamily="34" charset="-122"/>
              <a:ea typeface="微软雅黑" panose="020B0503020204020204" pitchFamily="34" charset="-122"/>
              <a:sym typeface="+mn-ea"/>
            </a:endParaRPr>
          </a:p>
          <a:p>
            <a:pPr algn="l">
              <a:lnSpc>
                <a:spcPct val="160000"/>
              </a:lnSpc>
            </a:pPr>
            <a:r>
              <a:rPr lang="zh-CN" altLang="en-US" sz="1200" b="1">
                <a:latin typeface="微软雅黑" panose="020B0503020204020204" pitchFamily="34" charset="-122"/>
                <a:ea typeface="微软雅黑" panose="020B0503020204020204" pitchFamily="34" charset="-122"/>
                <a:sym typeface="+mn-ea"/>
              </a:rPr>
              <a:t>施工准备阶段</a:t>
            </a:r>
            <a:r>
              <a:rPr lang="zh-CN" altLang="en-US" sz="1200" b="1">
                <a:latin typeface="微软雅黑" panose="020B0503020204020204" pitchFamily="34" charset="-122"/>
                <a:ea typeface="微软雅黑" panose="020B0503020204020204" pitchFamily="34" charset="-122"/>
                <a:sym typeface="+mn-ea"/>
              </a:rPr>
              <a:t>增加：</a:t>
            </a:r>
            <a:r>
              <a:rPr lang="zh-CN" altLang="en-US" sz="1200" b="1">
                <a:latin typeface="微软雅黑" panose="020B0503020204020204" pitchFamily="34" charset="-122"/>
                <a:ea typeface="微软雅黑" panose="020B0503020204020204" pitchFamily="34" charset="-122"/>
                <a:sym typeface="+mn-ea"/>
              </a:rPr>
              <a:t>落实开工前的安全组织架构建立、主要全管理人员到岗履责。</a:t>
            </a:r>
            <a:endParaRPr lang="zh-CN" altLang="en-US" sz="1200" b="1">
              <a:latin typeface="微软雅黑" panose="020B0503020204020204" pitchFamily="34" charset="-122"/>
              <a:ea typeface="微软雅黑" panose="020B0503020204020204" pitchFamily="34" charset="-122"/>
              <a:sym typeface="+mn-ea"/>
            </a:endParaRPr>
          </a:p>
          <a:p>
            <a:pPr algn="l">
              <a:lnSpc>
                <a:spcPct val="160000"/>
              </a:lnSpc>
            </a:pPr>
            <a:r>
              <a:rPr lang="zh-CN" altLang="en-US" sz="1200" b="1">
                <a:latin typeface="微软雅黑" panose="020B0503020204020204" pitchFamily="34" charset="-122"/>
                <a:ea typeface="微软雅黑" panose="020B0503020204020204" pitchFamily="34" charset="-122"/>
                <a:sym typeface="+mn-ea"/>
              </a:rPr>
              <a:t>施工实施阶段增加：增加强调要求</a:t>
            </a:r>
            <a:r>
              <a:rPr lang="en-US" altLang="zh-CN" sz="1200" b="1">
                <a:latin typeface="微软雅黑" panose="020B0503020204020204" pitchFamily="34" charset="-122"/>
                <a:ea typeface="微软雅黑" panose="020B0503020204020204" pitchFamily="34" charset="-122"/>
                <a:sym typeface="+mn-ea"/>
              </a:rPr>
              <a:t>”</a:t>
            </a:r>
            <a:r>
              <a:rPr lang="zh-CN" altLang="en-US" sz="1200" b="1">
                <a:latin typeface="微软雅黑" panose="020B0503020204020204" pitchFamily="34" charset="-122"/>
                <a:ea typeface="微软雅黑" panose="020B0503020204020204" pitchFamily="34" charset="-122"/>
                <a:sym typeface="+mn-ea"/>
              </a:rPr>
              <a:t>配备合格的作业人员安全防护用品，并正确使用。</a:t>
            </a:r>
            <a:r>
              <a:rPr lang="en-US" altLang="zh-CN" sz="1200" b="1">
                <a:latin typeface="微软雅黑" panose="020B0503020204020204" pitchFamily="34" charset="-122"/>
                <a:ea typeface="微软雅黑" panose="020B0503020204020204" pitchFamily="34" charset="-122"/>
                <a:sym typeface="+mn-ea"/>
              </a:rPr>
              <a:t>“</a:t>
            </a:r>
            <a:endParaRPr lang="zh-CN" altLang="en-US" sz="1200" b="1">
              <a:latin typeface="微软雅黑" panose="020B0503020204020204" pitchFamily="34" charset="-122"/>
              <a:ea typeface="微软雅黑" panose="020B0503020204020204" pitchFamily="34" charset="-122"/>
              <a:sym typeface="+mn-ea"/>
            </a:endParaRPr>
          </a:p>
          <a:p>
            <a:pPr algn="l">
              <a:lnSpc>
                <a:spcPct val="160000"/>
              </a:lnSpc>
            </a:pPr>
            <a:r>
              <a:rPr lang="en-US" altLang="zh-CN" sz="1200" b="1">
                <a:solidFill>
                  <a:srgbClr val="00B0F0"/>
                </a:solidFill>
                <a:latin typeface="微软雅黑" panose="020B0503020204020204" pitchFamily="34" charset="-122"/>
                <a:ea typeface="微软雅黑" panose="020B0503020204020204" pitchFamily="34" charset="-122"/>
                <a:sym typeface="+mn-ea"/>
              </a:rPr>
              <a:t>5.</a:t>
            </a:r>
            <a:r>
              <a:rPr lang="zh-CN" altLang="en-US" sz="1200" b="1">
                <a:solidFill>
                  <a:srgbClr val="00B0F0"/>
                </a:solidFill>
                <a:latin typeface="微软雅黑" panose="020B0503020204020204" pitchFamily="34" charset="-122"/>
                <a:ea typeface="微软雅黑" panose="020B0503020204020204" pitchFamily="34" charset="-122"/>
                <a:sym typeface="+mn-ea"/>
              </a:rPr>
              <a:t>风险管控与隐患排查治理</a:t>
            </a:r>
            <a:endParaRPr lang="zh-CN" altLang="en-US" sz="1200" b="1">
              <a:solidFill>
                <a:srgbClr val="00B0F0"/>
              </a:solidFill>
              <a:latin typeface="微软雅黑" panose="020B0503020204020204" pitchFamily="34" charset="-122"/>
              <a:ea typeface="微软雅黑" panose="020B0503020204020204" pitchFamily="34" charset="-122"/>
            </a:endParaRPr>
          </a:p>
          <a:p>
            <a:pPr algn="l">
              <a:lnSpc>
                <a:spcPct val="160000"/>
              </a:lnSpc>
            </a:pPr>
            <a:r>
              <a:rPr sz="1200" b="1">
                <a:latin typeface="微软雅黑" panose="020B0503020204020204" pitchFamily="34" charset="-122"/>
                <a:ea typeface="微软雅黑" panose="020B0503020204020204" pitchFamily="34" charset="-122"/>
                <a:sym typeface="+mn-ea"/>
              </a:rPr>
              <a:t>将辨识的重大风险源现场予以公示，</a:t>
            </a:r>
            <a:r>
              <a:rPr lang="zh-CN" sz="1200" b="1">
                <a:latin typeface="微软雅黑" panose="020B0503020204020204" pitchFamily="34" charset="-122"/>
                <a:ea typeface="微软雅黑" panose="020B0503020204020204" pitchFamily="34" charset="-122"/>
                <a:sym typeface="+mn-ea"/>
              </a:rPr>
              <a:t>并</a:t>
            </a:r>
            <a:r>
              <a:rPr sz="1200" b="1">
                <a:latin typeface="微软雅黑" panose="020B0503020204020204" pitchFamily="34" charset="-122"/>
                <a:ea typeface="微软雅黑" panose="020B0503020204020204" pitchFamily="34" charset="-122"/>
                <a:sym typeface="+mn-ea"/>
              </a:rPr>
              <a:t>按月更新</a:t>
            </a:r>
            <a:r>
              <a:rPr lang="zh-CN" altLang="en-US" sz="1200" b="1">
                <a:latin typeface="微软雅黑" panose="020B0503020204020204" pitchFamily="34" charset="-122"/>
                <a:ea typeface="微软雅黑" panose="020B0503020204020204" pitchFamily="34" charset="-122"/>
                <a:sym typeface="+mn-ea"/>
              </a:rPr>
              <a:t>。</a:t>
            </a:r>
            <a:endParaRPr sz="1200" b="1">
              <a:solidFill>
                <a:schemeClr val="tx1"/>
              </a:solidFill>
              <a:latin typeface="微软雅黑" panose="020B0503020204020204" pitchFamily="34" charset="-122"/>
              <a:ea typeface="微软雅黑" panose="020B0503020204020204" pitchFamily="34" charset="-122"/>
            </a:endParaRPr>
          </a:p>
          <a:p>
            <a:pPr algn="l">
              <a:lnSpc>
                <a:spcPct val="160000"/>
              </a:lnSpc>
            </a:pPr>
            <a:endParaRPr lang="zh-CN" altLang="en-US" sz="1200" b="1">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353060" y="287020"/>
            <a:ext cx="5199380" cy="368300"/>
          </a:xfrm>
          <a:prstGeom prst="rect">
            <a:avLst/>
          </a:prstGeom>
          <a:noFill/>
        </p:spPr>
        <p:txBody>
          <a:bodyPr wrap="square" rtlCol="0">
            <a:spAutoFit/>
          </a:bodyPr>
          <a:p>
            <a:r>
              <a:rPr lang="zh-CN" altLang="en-US" b="1">
                <a:solidFill>
                  <a:schemeClr val="bg1"/>
                </a:solidFill>
                <a:latin typeface="微软雅黑" panose="020B0503020204020204" pitchFamily="34" charset="-122"/>
                <a:ea typeface="微软雅黑" panose="020B0503020204020204" pitchFamily="34" charset="-122"/>
              </a:rPr>
              <a:t>三、总包</a:t>
            </a:r>
            <a:r>
              <a:rPr lang="zh-CN" altLang="en-US" b="1">
                <a:solidFill>
                  <a:schemeClr val="bg1"/>
                </a:solidFill>
                <a:latin typeface="微软雅黑" panose="020B0503020204020204" pitchFamily="34" charset="-122"/>
                <a:ea typeface="微软雅黑" panose="020B0503020204020204" pitchFamily="34" charset="-122"/>
              </a:rPr>
              <a:t>安全管理行为检查标准修订说明</a:t>
            </a:r>
            <a:endParaRPr lang="zh-CN" altLang="en-US"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8000">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 name="表格 4"/>
          <p:cNvGraphicFramePr/>
          <p:nvPr>
            <p:custDataLst>
              <p:tags r:id="rId1"/>
            </p:custDataLst>
          </p:nvPr>
        </p:nvGraphicFramePr>
        <p:xfrm>
          <a:off x="2454275" y="842645"/>
          <a:ext cx="6206490" cy="3822065"/>
        </p:xfrm>
        <a:graphic>
          <a:graphicData uri="http://schemas.openxmlformats.org/drawingml/2006/table">
            <a:tbl>
              <a:tblPr firstRow="1" bandRow="1">
                <a:tableStyleId>{5C22544A-7EE6-4342-B048-85BDC9FD1C3A}</a:tableStyleId>
              </a:tblPr>
              <a:tblGrid>
                <a:gridCol w="571500"/>
                <a:gridCol w="942340"/>
                <a:gridCol w="1583055"/>
                <a:gridCol w="1040765"/>
                <a:gridCol w="1073785"/>
                <a:gridCol w="995045"/>
              </a:tblGrid>
              <a:tr h="297180">
                <a:tc>
                  <a:txBody>
                    <a:bodyPr/>
                    <a:p>
                      <a:pPr algn="ctr">
                        <a:buNone/>
                      </a:pPr>
                      <a:r>
                        <a:rPr lang="zh-CN" altLang="en-US"/>
                        <a:t>序号</a:t>
                      </a:r>
                      <a:endParaRPr lang="zh-CN" altLang="en-US"/>
                    </a:p>
                  </a:txBody>
                  <a:tcPr anchor="ctr" anchorCtr="0"/>
                </a:tc>
                <a:tc>
                  <a:txBody>
                    <a:bodyPr/>
                    <a:p>
                      <a:pPr algn="ctr">
                        <a:buNone/>
                      </a:pPr>
                      <a:r>
                        <a:rPr lang="zh-CN" altLang="en-US"/>
                        <a:t>一级要素</a:t>
                      </a:r>
                      <a:endParaRPr lang="zh-CN" altLang="en-US"/>
                    </a:p>
                  </a:txBody>
                  <a:tcPr anchor="ctr" anchorCtr="0"/>
                </a:tc>
                <a:tc>
                  <a:txBody>
                    <a:bodyPr/>
                    <a:p>
                      <a:pPr algn="ctr">
                        <a:buNone/>
                      </a:pPr>
                      <a:r>
                        <a:rPr lang="zh-CN" altLang="en-US"/>
                        <a:t>二级要素</a:t>
                      </a:r>
                      <a:endParaRPr lang="zh-CN" altLang="en-US"/>
                    </a:p>
                  </a:txBody>
                  <a:tcPr anchor="ctr" anchorCtr="0"/>
                </a:tc>
                <a:tc>
                  <a:txBody>
                    <a:bodyPr/>
                    <a:p>
                      <a:pPr algn="ctr">
                        <a:buNone/>
                      </a:pPr>
                      <a:r>
                        <a:rPr lang="zh-CN" altLang="en-US"/>
                        <a:t>序号</a:t>
                      </a:r>
                      <a:endParaRPr lang="zh-CN" altLang="en-US"/>
                    </a:p>
                  </a:txBody>
                  <a:tcPr anchor="ctr" anchorCtr="0"/>
                </a:tc>
                <a:tc>
                  <a:txBody>
                    <a:bodyPr/>
                    <a:p>
                      <a:pPr algn="ctr">
                        <a:buNone/>
                      </a:pPr>
                      <a:r>
                        <a:rPr lang="zh-CN" altLang="en-US"/>
                        <a:t>一级要素</a:t>
                      </a:r>
                      <a:endParaRPr lang="zh-CN" altLang="en-US"/>
                    </a:p>
                  </a:txBody>
                  <a:tcPr anchor="ctr" anchorCtr="0"/>
                </a:tc>
                <a:tc>
                  <a:txBody>
                    <a:bodyPr/>
                    <a:p>
                      <a:pPr algn="ctr">
                        <a:buNone/>
                      </a:pPr>
                      <a:r>
                        <a:rPr lang="zh-CN" altLang="en-US"/>
                        <a:t>二级要素</a:t>
                      </a:r>
                      <a:endParaRPr lang="zh-CN" altLang="en-US"/>
                    </a:p>
                  </a:txBody>
                  <a:tcPr anchor="ctr" anchorCtr="0"/>
                </a:tc>
              </a:tr>
              <a:tr h="245110">
                <a:tc>
                  <a:txBody>
                    <a:bodyPr/>
                    <a:p>
                      <a:pPr algn="ctr">
                        <a:buNone/>
                      </a:pPr>
                      <a:r>
                        <a:rPr lang="en-US" altLang="zh-CN" sz="1000"/>
                        <a:t>1.1</a:t>
                      </a:r>
                      <a:endParaRPr lang="en-US" altLang="zh-CN" sz="1000"/>
                    </a:p>
                  </a:txBody>
                  <a:tcPr anchor="ctr" anchorCtr="0">
                    <a:solidFill>
                      <a:srgbClr val="92D050"/>
                    </a:solidFill>
                  </a:tcPr>
                </a:tc>
                <a:tc rowSpan="4">
                  <a:txBody>
                    <a:bodyPr/>
                    <a:p>
                      <a:pPr algn="ctr">
                        <a:buNone/>
                      </a:pPr>
                      <a:r>
                        <a:rPr lang="zh-CN" altLang="en-US" sz="1000" b="1"/>
                        <a:t>目标职责</a:t>
                      </a:r>
                      <a:endParaRPr lang="zh-CN" altLang="en-US" sz="1000" b="1"/>
                    </a:p>
                  </a:txBody>
                  <a:tcPr anchor="ctr" anchorCtr="0">
                    <a:solidFill>
                      <a:srgbClr val="92D050"/>
                    </a:solidFill>
                  </a:tcPr>
                </a:tc>
                <a:tc>
                  <a:txBody>
                    <a:bodyPr/>
                    <a:p>
                      <a:pPr>
                        <a:buNone/>
                      </a:pPr>
                      <a:r>
                        <a:rPr lang="zh-CN" altLang="en-US" sz="1000"/>
                        <a:t>目标管理</a:t>
                      </a:r>
                      <a:endParaRPr lang="zh-CN" altLang="en-US" sz="1000"/>
                    </a:p>
                  </a:txBody>
                  <a:tcPr>
                    <a:solidFill>
                      <a:srgbClr val="92D050"/>
                    </a:solidFill>
                  </a:tcPr>
                </a:tc>
                <a:tc>
                  <a:txBody>
                    <a:bodyPr/>
                    <a:p>
                      <a:pPr algn="ctr">
                        <a:buNone/>
                      </a:pPr>
                      <a:r>
                        <a:rPr lang="en-US" altLang="zh-CN" sz="1000"/>
                        <a:t>5.1</a:t>
                      </a:r>
                      <a:endParaRPr lang="en-US" altLang="zh-CN" sz="1000"/>
                    </a:p>
                  </a:txBody>
                  <a:tcPr anchor="ctr" anchorCtr="0">
                    <a:solidFill>
                      <a:srgbClr val="FDBB64"/>
                    </a:solidFill>
                  </a:tcPr>
                </a:tc>
                <a:tc rowSpan="4">
                  <a:txBody>
                    <a:bodyPr/>
                    <a:p>
                      <a:pPr algn="ctr">
                        <a:buNone/>
                      </a:pPr>
                      <a:r>
                        <a:rPr lang="zh-CN" altLang="en-US" sz="1000" b="1"/>
                        <a:t>风险与隐患</a:t>
                      </a:r>
                      <a:endParaRPr lang="zh-CN" altLang="en-US" sz="1000" b="1"/>
                    </a:p>
                  </a:txBody>
                  <a:tcPr anchor="ctr" anchorCtr="0">
                    <a:solidFill>
                      <a:srgbClr val="FDBB64"/>
                    </a:solidFill>
                  </a:tcPr>
                </a:tc>
                <a:tc>
                  <a:txBody>
                    <a:bodyPr/>
                    <a:p>
                      <a:pPr>
                        <a:buNone/>
                      </a:pPr>
                      <a:r>
                        <a:rPr lang="zh-CN" altLang="en-US" sz="1000"/>
                        <a:t>风险辨识</a:t>
                      </a:r>
                      <a:endParaRPr lang="zh-CN" altLang="en-US" sz="1000"/>
                    </a:p>
                  </a:txBody>
                  <a:tcPr>
                    <a:solidFill>
                      <a:srgbClr val="FDBB64"/>
                    </a:solidFill>
                  </a:tcPr>
                </a:tc>
              </a:tr>
              <a:tr h="245110">
                <a:tc>
                  <a:txBody>
                    <a:bodyPr/>
                    <a:p>
                      <a:pPr algn="ctr">
                        <a:buNone/>
                      </a:pPr>
                      <a:r>
                        <a:rPr lang="en-US" altLang="zh-CN" sz="1000"/>
                        <a:t>1.2</a:t>
                      </a:r>
                      <a:endParaRPr lang="en-US" altLang="zh-CN" sz="1000"/>
                    </a:p>
                  </a:txBody>
                  <a:tcPr anchor="ctr" anchorCtr="0">
                    <a:solidFill>
                      <a:srgbClr val="92D050"/>
                    </a:solidFill>
                  </a:tcPr>
                </a:tc>
                <a:tc vMerge="1">
                  <a:tcPr/>
                </a:tc>
                <a:tc>
                  <a:txBody>
                    <a:bodyPr/>
                    <a:p>
                      <a:pPr>
                        <a:buNone/>
                      </a:pPr>
                      <a:r>
                        <a:rPr lang="zh-CN" altLang="en-US" sz="1000"/>
                        <a:t>机构职责</a:t>
                      </a:r>
                      <a:endParaRPr lang="en-US" altLang="zh-CN" sz="1000"/>
                    </a:p>
                  </a:txBody>
                  <a:tcPr>
                    <a:solidFill>
                      <a:srgbClr val="92D050"/>
                    </a:solidFill>
                  </a:tcPr>
                </a:tc>
                <a:tc>
                  <a:txBody>
                    <a:bodyPr/>
                    <a:p>
                      <a:pPr algn="ctr">
                        <a:buNone/>
                      </a:pPr>
                      <a:r>
                        <a:rPr lang="en-US" altLang="zh-CN" sz="1000"/>
                        <a:t>5.2</a:t>
                      </a:r>
                      <a:endParaRPr lang="en-US" altLang="zh-CN" sz="1000"/>
                    </a:p>
                  </a:txBody>
                  <a:tcPr anchor="ctr" anchorCtr="0">
                    <a:solidFill>
                      <a:srgbClr val="FDBB64"/>
                    </a:solidFill>
                  </a:tcPr>
                </a:tc>
                <a:tc vMerge="1">
                  <a:tcPr/>
                </a:tc>
                <a:tc>
                  <a:txBody>
                    <a:bodyPr/>
                    <a:p>
                      <a:pPr>
                        <a:buNone/>
                      </a:pPr>
                      <a:r>
                        <a:rPr lang="zh-CN" altLang="en-US" sz="1000"/>
                        <a:t>变更管理</a:t>
                      </a:r>
                      <a:endParaRPr lang="zh-CN" altLang="en-US" sz="1000"/>
                    </a:p>
                  </a:txBody>
                  <a:tcPr>
                    <a:solidFill>
                      <a:srgbClr val="FDBB64"/>
                    </a:solidFill>
                  </a:tcPr>
                </a:tc>
              </a:tr>
              <a:tr h="245110">
                <a:tc>
                  <a:txBody>
                    <a:bodyPr/>
                    <a:p>
                      <a:pPr algn="ctr">
                        <a:buNone/>
                      </a:pPr>
                      <a:r>
                        <a:rPr lang="en-US" altLang="zh-CN" sz="1000"/>
                        <a:t>1.3</a:t>
                      </a:r>
                      <a:endParaRPr lang="en-US" altLang="zh-CN" sz="1000"/>
                    </a:p>
                  </a:txBody>
                  <a:tcPr anchor="ctr" anchorCtr="0">
                    <a:solidFill>
                      <a:srgbClr val="92D050"/>
                    </a:solidFill>
                  </a:tcPr>
                </a:tc>
                <a:tc vMerge="1">
                  <a:tcPr/>
                </a:tc>
                <a:tc>
                  <a:txBody>
                    <a:bodyPr/>
                    <a:p>
                      <a:pPr>
                        <a:buNone/>
                      </a:pPr>
                      <a:r>
                        <a:rPr lang="zh-CN" altLang="en-US" sz="1000">
                          <a:sym typeface="+mn-ea"/>
                        </a:rPr>
                        <a:t>安全投入</a:t>
                      </a:r>
                      <a:endParaRPr lang="zh-CN" altLang="en-US" sz="1000"/>
                    </a:p>
                  </a:txBody>
                  <a:tcPr>
                    <a:solidFill>
                      <a:srgbClr val="92D050"/>
                    </a:solidFill>
                  </a:tcPr>
                </a:tc>
                <a:tc>
                  <a:txBody>
                    <a:bodyPr/>
                    <a:p>
                      <a:pPr algn="ctr">
                        <a:buNone/>
                      </a:pPr>
                      <a:r>
                        <a:rPr lang="en-US" altLang="zh-CN" sz="1000"/>
                        <a:t>5.3</a:t>
                      </a:r>
                      <a:endParaRPr lang="en-US" altLang="zh-CN" sz="1000"/>
                    </a:p>
                  </a:txBody>
                  <a:tcPr anchor="ctr" anchorCtr="0">
                    <a:solidFill>
                      <a:srgbClr val="FDBB64"/>
                    </a:solidFill>
                  </a:tcPr>
                </a:tc>
                <a:tc vMerge="1">
                  <a:tcPr anchor="ctr" anchorCtr="0">
                    <a:solidFill>
                      <a:schemeClr val="accent1">
                        <a:lumMod val="40000"/>
                        <a:lumOff val="60000"/>
                      </a:schemeClr>
                    </a:solidFill>
                  </a:tcPr>
                </a:tc>
                <a:tc>
                  <a:txBody>
                    <a:bodyPr/>
                    <a:p>
                      <a:pPr>
                        <a:buNone/>
                      </a:pPr>
                      <a:r>
                        <a:rPr lang="zh-CN" altLang="en-US" sz="1000"/>
                        <a:t>危大工程</a:t>
                      </a:r>
                      <a:endParaRPr lang="zh-CN" altLang="en-US" sz="1000"/>
                    </a:p>
                  </a:txBody>
                  <a:tcPr>
                    <a:solidFill>
                      <a:srgbClr val="FDBB64"/>
                    </a:solidFill>
                  </a:tcPr>
                </a:tc>
              </a:tr>
              <a:tr h="245110">
                <a:tc>
                  <a:txBody>
                    <a:bodyPr/>
                    <a:p>
                      <a:pPr algn="ctr">
                        <a:buNone/>
                      </a:pPr>
                      <a:endParaRPr lang="en-US" altLang="zh-CN" sz="1000"/>
                    </a:p>
                  </a:txBody>
                  <a:tcPr anchor="ctr" anchorCtr="0">
                    <a:solidFill>
                      <a:srgbClr val="92D050"/>
                    </a:solidFill>
                  </a:tcPr>
                </a:tc>
                <a:tc vMerge="1">
                  <a:tcPr/>
                </a:tc>
                <a:tc>
                  <a:txBody>
                    <a:bodyPr/>
                    <a:p>
                      <a:pPr>
                        <a:buNone/>
                      </a:pPr>
                      <a:endParaRPr lang="zh-CN" altLang="en-US" sz="1000"/>
                    </a:p>
                  </a:txBody>
                  <a:tcPr>
                    <a:solidFill>
                      <a:srgbClr val="92D050"/>
                    </a:solidFill>
                  </a:tcPr>
                </a:tc>
                <a:tc>
                  <a:txBody>
                    <a:bodyPr/>
                    <a:p>
                      <a:pPr algn="ctr">
                        <a:buNone/>
                      </a:pPr>
                      <a:r>
                        <a:rPr lang="en-US" altLang="zh-CN" sz="1000"/>
                        <a:t>5.4</a:t>
                      </a:r>
                      <a:endParaRPr lang="en-US" altLang="zh-CN" sz="1000"/>
                    </a:p>
                  </a:txBody>
                  <a:tcPr anchor="ctr" anchorCtr="0">
                    <a:solidFill>
                      <a:srgbClr val="FDBB64"/>
                    </a:solidFill>
                  </a:tcPr>
                </a:tc>
                <a:tc vMerge="1">
                  <a:tcPr/>
                </a:tc>
                <a:tc>
                  <a:txBody>
                    <a:bodyPr/>
                    <a:p>
                      <a:pPr>
                        <a:buNone/>
                      </a:pPr>
                      <a:r>
                        <a:rPr lang="zh-CN" altLang="en-US" sz="1000"/>
                        <a:t>隐患排查治理</a:t>
                      </a:r>
                      <a:endParaRPr lang="zh-CN" altLang="en-US" sz="1000"/>
                    </a:p>
                  </a:txBody>
                  <a:tcPr>
                    <a:solidFill>
                      <a:srgbClr val="FDBB64"/>
                    </a:solidFill>
                  </a:tcPr>
                </a:tc>
              </a:tr>
              <a:tr h="244475">
                <a:tc rowSpan="2">
                  <a:txBody>
                    <a:bodyPr/>
                    <a:p>
                      <a:pPr algn="ctr">
                        <a:buNone/>
                      </a:pPr>
                      <a:r>
                        <a:rPr lang="en-US" altLang="zh-CN" sz="1000"/>
                        <a:t>2.1</a:t>
                      </a:r>
                      <a:endParaRPr lang="en-US" altLang="zh-CN" sz="1000"/>
                    </a:p>
                  </a:txBody>
                  <a:tcPr anchor="ctr" anchorCtr="0">
                    <a:solidFill>
                      <a:srgbClr val="FDBB64"/>
                    </a:solidFill>
                  </a:tcPr>
                </a:tc>
                <a:tc rowSpan="6">
                  <a:txBody>
                    <a:bodyPr/>
                    <a:p>
                      <a:pPr algn="ctr">
                        <a:buNone/>
                      </a:pPr>
                      <a:r>
                        <a:rPr lang="zh-CN" altLang="en-US" sz="1000" b="1"/>
                        <a:t>制度化管理</a:t>
                      </a:r>
                      <a:endParaRPr lang="zh-CN" altLang="en-US" sz="1000" b="1"/>
                    </a:p>
                  </a:txBody>
                  <a:tcPr anchor="ctr" anchorCtr="0">
                    <a:solidFill>
                      <a:srgbClr val="FDBB64"/>
                    </a:solidFill>
                  </a:tcPr>
                </a:tc>
                <a:tc rowSpan="2">
                  <a:txBody>
                    <a:bodyPr/>
                    <a:p>
                      <a:pPr>
                        <a:buNone/>
                      </a:pPr>
                      <a:r>
                        <a:rPr lang="zh-CN" altLang="en-US" sz="1000"/>
                        <a:t>法规法规</a:t>
                      </a:r>
                      <a:endParaRPr lang="zh-CN" altLang="en-US" sz="1000"/>
                    </a:p>
                  </a:txBody>
                  <a:tcPr anchor="ctr" anchorCtr="0">
                    <a:solidFill>
                      <a:srgbClr val="FDBB64"/>
                    </a:solidFill>
                  </a:tcPr>
                </a:tc>
                <a:tc rowSpan="2">
                  <a:txBody>
                    <a:bodyPr/>
                    <a:p>
                      <a:pPr algn="ctr">
                        <a:buNone/>
                      </a:pPr>
                      <a:r>
                        <a:rPr lang="en-US" altLang="zh-CN" sz="1000"/>
                        <a:t>6.1</a:t>
                      </a:r>
                      <a:endParaRPr lang="en-US" altLang="zh-CN" sz="1000"/>
                    </a:p>
                  </a:txBody>
                  <a:tcPr anchor="ctr" anchorCtr="0">
                    <a:solidFill>
                      <a:srgbClr val="92D050"/>
                    </a:solidFill>
                  </a:tcPr>
                </a:tc>
                <a:tc>
                  <a:txBody>
                    <a:bodyPr/>
                    <a:p>
                      <a:pPr algn="ctr">
                        <a:buNone/>
                      </a:pPr>
                      <a:r>
                        <a:rPr lang="zh-CN" altLang="en-US" sz="1000" b="1"/>
                        <a:t>应急管理</a:t>
                      </a:r>
                      <a:endParaRPr lang="zh-CN" altLang="en-US" sz="1000" b="1"/>
                    </a:p>
                  </a:txBody>
                  <a:tcPr anchor="ctr" anchorCtr="0">
                    <a:solidFill>
                      <a:srgbClr val="92D050"/>
                    </a:solidFill>
                  </a:tcPr>
                </a:tc>
                <a:tc rowSpan="2">
                  <a:txBody>
                    <a:bodyPr/>
                    <a:p>
                      <a:pPr>
                        <a:buNone/>
                      </a:pPr>
                      <a:r>
                        <a:rPr lang="zh-CN" altLang="en-US" sz="1000"/>
                        <a:t>应急管理</a:t>
                      </a:r>
                      <a:endParaRPr lang="zh-CN" altLang="en-US" sz="1000"/>
                    </a:p>
                  </a:txBody>
                  <a:tcPr>
                    <a:solidFill>
                      <a:srgbClr val="92D050"/>
                    </a:solidFill>
                  </a:tcPr>
                </a:tc>
              </a:tr>
              <a:tr h="0">
                <a:tc vMerge="1">
                  <a:tcPr anchor="ctr" anchorCtr="0">
                    <a:solidFill>
                      <a:srgbClr val="FDBB64"/>
                    </a:solidFill>
                  </a:tcPr>
                </a:tc>
                <a:tc vMerge="1">
                  <a:tcPr anchor="ctr" anchorCtr="0">
                    <a:solidFill>
                      <a:srgbClr val="FDBB64"/>
                    </a:solidFill>
                  </a:tcPr>
                </a:tc>
                <a:tc vMerge="1">
                  <a:tcPr anchor="ctr" anchorCtr="0">
                    <a:solidFill>
                      <a:srgbClr val="FDBB64"/>
                    </a:solidFill>
                  </a:tcPr>
                </a:tc>
                <a:tc vMerge="1">
                  <a:tcPr anchor="ctr" anchorCtr="0">
                    <a:solidFill>
                      <a:srgbClr val="92D050"/>
                    </a:solidFill>
                  </a:tcPr>
                </a:tc>
                <a:tc rowSpan="2">
                  <a:txBody>
                    <a:bodyPr/>
                    <a:p>
                      <a:pPr algn="ctr">
                        <a:buNone/>
                      </a:pPr>
                      <a:r>
                        <a:rPr lang="zh-CN" altLang="en-US" sz="1000" b="1"/>
                        <a:t>事故管理</a:t>
                      </a:r>
                      <a:endParaRPr lang="zh-CN" altLang="en-US" sz="1000" b="1"/>
                    </a:p>
                  </a:txBody>
                  <a:tcPr anchor="ctr" anchorCtr="0">
                    <a:solidFill>
                      <a:srgbClr val="FDBB64"/>
                    </a:solidFill>
                  </a:tcPr>
                </a:tc>
                <a:tc vMerge="1">
                  <a:tcPr>
                    <a:solidFill>
                      <a:srgbClr val="92D050"/>
                    </a:solidFill>
                  </a:tcPr>
                </a:tc>
              </a:tr>
              <a:tr h="243840">
                <a:tc>
                  <a:txBody>
                    <a:bodyPr/>
                    <a:p>
                      <a:pPr algn="ctr">
                        <a:buNone/>
                      </a:pPr>
                      <a:r>
                        <a:rPr lang="en-US" altLang="zh-CN" sz="1000"/>
                        <a:t>2.2</a:t>
                      </a:r>
                      <a:endParaRPr lang="en-US" altLang="zh-CN" sz="1000"/>
                    </a:p>
                  </a:txBody>
                  <a:tcPr anchor="ctr" anchorCtr="0">
                    <a:solidFill>
                      <a:srgbClr val="FDBB64"/>
                    </a:solidFill>
                  </a:tcPr>
                </a:tc>
                <a:tc vMerge="1">
                  <a:tcPr/>
                </a:tc>
                <a:tc>
                  <a:txBody>
                    <a:bodyPr/>
                    <a:p>
                      <a:pPr>
                        <a:buNone/>
                      </a:pPr>
                      <a:r>
                        <a:rPr lang="zh-CN" altLang="en-US" sz="1000"/>
                        <a:t>规章制度</a:t>
                      </a:r>
                      <a:endParaRPr lang="zh-CN" altLang="en-US" sz="1000"/>
                    </a:p>
                  </a:txBody>
                  <a:tcPr anchor="ctr" anchorCtr="0">
                    <a:solidFill>
                      <a:srgbClr val="FDBB64"/>
                    </a:solidFill>
                  </a:tcPr>
                </a:tc>
                <a:tc>
                  <a:txBody>
                    <a:bodyPr/>
                    <a:p>
                      <a:pPr algn="ctr">
                        <a:buNone/>
                      </a:pPr>
                      <a:r>
                        <a:rPr lang="en-US" altLang="zh-CN" sz="1000"/>
                        <a:t>7.1</a:t>
                      </a:r>
                      <a:endParaRPr lang="en-US" altLang="zh-CN" sz="1000"/>
                    </a:p>
                  </a:txBody>
                  <a:tcPr anchor="ctr" anchorCtr="0">
                    <a:solidFill>
                      <a:srgbClr val="FDBB64"/>
                    </a:solidFill>
                  </a:tcPr>
                </a:tc>
                <a:tc vMerge="1">
                  <a:tcPr anchor="ctr" anchorCtr="0">
                    <a:solidFill>
                      <a:srgbClr val="92D050"/>
                    </a:solidFill>
                  </a:tcPr>
                </a:tc>
                <a:tc>
                  <a:txBody>
                    <a:bodyPr/>
                    <a:p>
                      <a:pPr>
                        <a:buNone/>
                      </a:pPr>
                      <a:r>
                        <a:rPr lang="zh-CN" altLang="en-US" sz="1000"/>
                        <a:t>事故管理</a:t>
                      </a:r>
                      <a:endParaRPr lang="zh-CN" altLang="en-US" sz="1000"/>
                    </a:p>
                  </a:txBody>
                  <a:tcPr>
                    <a:solidFill>
                      <a:srgbClr val="FDBB64"/>
                    </a:solidFill>
                  </a:tcPr>
                </a:tc>
              </a:tr>
              <a:tr h="245110">
                <a:tc>
                  <a:txBody>
                    <a:bodyPr/>
                    <a:p>
                      <a:pPr algn="ctr">
                        <a:buNone/>
                      </a:pPr>
                      <a:r>
                        <a:rPr lang="en-US" altLang="zh-CN" sz="1000"/>
                        <a:t>2.3</a:t>
                      </a:r>
                      <a:endParaRPr lang="en-US" altLang="zh-CN" sz="1000"/>
                    </a:p>
                  </a:txBody>
                  <a:tcPr anchor="ctr" anchorCtr="0">
                    <a:solidFill>
                      <a:srgbClr val="FDBB64"/>
                    </a:solidFill>
                  </a:tcPr>
                </a:tc>
                <a:tc vMerge="1">
                  <a:tcPr/>
                </a:tc>
                <a:tc>
                  <a:txBody>
                    <a:bodyPr/>
                    <a:p>
                      <a:pPr>
                        <a:buNone/>
                      </a:pPr>
                      <a:r>
                        <a:rPr lang="zh-CN" altLang="en-US" sz="1000"/>
                        <a:t>安全会议</a:t>
                      </a:r>
                      <a:endParaRPr lang="zh-CN" altLang="en-US" sz="1000"/>
                    </a:p>
                  </a:txBody>
                  <a:tcPr anchor="ctr" anchorCtr="0">
                    <a:solidFill>
                      <a:srgbClr val="FDBB64"/>
                    </a:solidFill>
                  </a:tcPr>
                </a:tc>
                <a:tc>
                  <a:txBody>
                    <a:bodyPr/>
                    <a:p>
                      <a:pPr algn="ctr">
                        <a:buNone/>
                      </a:pPr>
                      <a:r>
                        <a:rPr lang="en-US" altLang="zh-CN" sz="1000"/>
                        <a:t>8.1</a:t>
                      </a:r>
                      <a:endParaRPr lang="en-US" altLang="zh-CN" sz="1000"/>
                    </a:p>
                  </a:txBody>
                  <a:tcPr anchor="ctr" anchorCtr="0">
                    <a:solidFill>
                      <a:srgbClr val="92D050"/>
                    </a:solidFill>
                  </a:tcPr>
                </a:tc>
                <a:tc rowSpan="2">
                  <a:txBody>
                    <a:bodyPr/>
                    <a:p>
                      <a:pPr algn="ctr">
                        <a:buNone/>
                      </a:pPr>
                      <a:r>
                        <a:rPr lang="zh-CN" altLang="en-US" sz="1000" b="1">
                          <a:sym typeface="+mn-ea"/>
                        </a:rPr>
                        <a:t>持续改进</a:t>
                      </a:r>
                      <a:endParaRPr lang="zh-CN" altLang="en-US" sz="1000" b="1"/>
                    </a:p>
                  </a:txBody>
                  <a:tcPr anchor="ctr" anchorCtr="0">
                    <a:solidFill>
                      <a:srgbClr val="92D050"/>
                    </a:solidFill>
                  </a:tcPr>
                </a:tc>
                <a:tc>
                  <a:txBody>
                    <a:bodyPr/>
                    <a:p>
                      <a:pPr>
                        <a:buNone/>
                      </a:pPr>
                      <a:r>
                        <a:rPr lang="zh-CN" altLang="en-US" sz="1000"/>
                        <a:t>安全绩效</a:t>
                      </a:r>
                      <a:endParaRPr lang="zh-CN" altLang="en-US" sz="1000"/>
                    </a:p>
                  </a:txBody>
                  <a:tcPr>
                    <a:solidFill>
                      <a:srgbClr val="92D050"/>
                    </a:solidFill>
                  </a:tcPr>
                </a:tc>
              </a:tr>
              <a:tr h="245110">
                <a:tc>
                  <a:txBody>
                    <a:bodyPr/>
                    <a:p>
                      <a:pPr algn="ctr">
                        <a:buNone/>
                      </a:pPr>
                      <a:r>
                        <a:rPr lang="en-US" altLang="zh-CN" sz="1000"/>
                        <a:t>2.4</a:t>
                      </a:r>
                      <a:endParaRPr lang="en-US" altLang="zh-CN" sz="1000"/>
                    </a:p>
                  </a:txBody>
                  <a:tcPr anchor="ctr" anchorCtr="0">
                    <a:solidFill>
                      <a:srgbClr val="FDBB64"/>
                    </a:solidFill>
                  </a:tcPr>
                </a:tc>
                <a:tc vMerge="1">
                  <a:tcPr/>
                </a:tc>
                <a:tc>
                  <a:txBody>
                    <a:bodyPr/>
                    <a:p>
                      <a:pPr>
                        <a:buNone/>
                      </a:pPr>
                      <a:r>
                        <a:rPr lang="zh-CN" altLang="en-US" sz="1000"/>
                        <a:t>安全文件</a:t>
                      </a:r>
                      <a:endParaRPr lang="zh-CN" altLang="en-US" sz="1000"/>
                    </a:p>
                  </a:txBody>
                  <a:tcPr anchor="ctr" anchorCtr="0">
                    <a:solidFill>
                      <a:srgbClr val="FDBB64"/>
                    </a:solidFill>
                  </a:tcPr>
                </a:tc>
                <a:tc>
                  <a:txBody>
                    <a:bodyPr/>
                    <a:p>
                      <a:pPr algn="ctr">
                        <a:buNone/>
                      </a:pPr>
                      <a:r>
                        <a:rPr lang="en-US" altLang="zh-CN" sz="1000"/>
                        <a:t>8.2</a:t>
                      </a:r>
                      <a:endParaRPr lang="en-US" altLang="zh-CN" sz="1000"/>
                    </a:p>
                  </a:txBody>
                  <a:tcPr anchor="ctr" anchorCtr="0">
                    <a:solidFill>
                      <a:srgbClr val="92D050"/>
                    </a:solidFill>
                  </a:tcPr>
                </a:tc>
                <a:tc vMerge="1">
                  <a:tcPr anchor="ctr" anchorCtr="0">
                    <a:solidFill>
                      <a:srgbClr val="92D050"/>
                    </a:solidFill>
                  </a:tcPr>
                </a:tc>
                <a:tc>
                  <a:txBody>
                    <a:bodyPr/>
                    <a:p>
                      <a:pPr>
                        <a:buNone/>
                      </a:pPr>
                      <a:r>
                        <a:rPr lang="zh-CN" altLang="en-US" sz="1000"/>
                        <a:t>安全奖惩</a:t>
                      </a:r>
                      <a:endParaRPr lang="zh-CN" altLang="en-US" sz="1000"/>
                    </a:p>
                  </a:txBody>
                  <a:tcPr>
                    <a:solidFill>
                      <a:srgbClr val="92D050"/>
                    </a:solidFill>
                  </a:tcPr>
                </a:tc>
              </a:tr>
              <a:tr h="245110">
                <a:tc>
                  <a:txBody>
                    <a:bodyPr/>
                    <a:p>
                      <a:pPr algn="ctr">
                        <a:buNone/>
                      </a:pPr>
                      <a:r>
                        <a:rPr lang="en-US" altLang="zh-CN" sz="1000"/>
                        <a:t>2.5</a:t>
                      </a:r>
                      <a:endParaRPr lang="en-US" altLang="zh-CN" sz="1000"/>
                    </a:p>
                  </a:txBody>
                  <a:tcPr anchor="ctr" anchorCtr="0">
                    <a:solidFill>
                      <a:srgbClr val="FDBB64"/>
                    </a:solidFill>
                  </a:tcPr>
                </a:tc>
                <a:tc vMerge="1">
                  <a:tcPr/>
                </a:tc>
                <a:tc>
                  <a:txBody>
                    <a:bodyPr/>
                    <a:p>
                      <a:pPr>
                        <a:buNone/>
                      </a:pPr>
                      <a:r>
                        <a:rPr lang="zh-CN" altLang="en-US" sz="1000"/>
                        <a:t>文档管理</a:t>
                      </a:r>
                      <a:endParaRPr lang="zh-CN" altLang="en-US" sz="1000"/>
                    </a:p>
                  </a:txBody>
                  <a:tcPr anchor="ctr" anchorCtr="0">
                    <a:solidFill>
                      <a:srgbClr val="FDBB64"/>
                    </a:solidFill>
                  </a:tcPr>
                </a:tc>
                <a:tc>
                  <a:txBody>
                    <a:bodyPr/>
                    <a:p>
                      <a:pPr algn="ctr">
                        <a:buNone/>
                      </a:pPr>
                      <a:r>
                        <a:rPr lang="en-US" altLang="zh-CN" sz="1000"/>
                        <a:t>9.1</a:t>
                      </a:r>
                      <a:endParaRPr lang="en-US" altLang="zh-CN" sz="1000"/>
                    </a:p>
                  </a:txBody>
                  <a:tcPr anchor="ctr" anchorCtr="0">
                    <a:solidFill>
                      <a:srgbClr val="FDBB64"/>
                    </a:solidFill>
                  </a:tcPr>
                </a:tc>
                <a:tc rowSpan="4">
                  <a:txBody>
                    <a:bodyPr/>
                    <a:p>
                      <a:pPr algn="ctr">
                        <a:buNone/>
                      </a:pPr>
                      <a:r>
                        <a:rPr lang="zh-CN" altLang="en-US" sz="1000" b="1"/>
                        <a:t>其他</a:t>
                      </a:r>
                      <a:endParaRPr lang="zh-CN" altLang="en-US" sz="1000" b="1"/>
                    </a:p>
                  </a:txBody>
                  <a:tcPr anchor="ctr" anchorCtr="0">
                    <a:solidFill>
                      <a:srgbClr val="FDBB64"/>
                    </a:solidFill>
                  </a:tcPr>
                </a:tc>
                <a:tc>
                  <a:txBody>
                    <a:bodyPr/>
                    <a:p>
                      <a:pPr>
                        <a:buNone/>
                      </a:pPr>
                      <a:r>
                        <a:rPr lang="zh-CN" altLang="en-US" sz="1000"/>
                        <a:t>资料报送</a:t>
                      </a:r>
                      <a:endParaRPr lang="zh-CN" altLang="en-US" sz="1000"/>
                    </a:p>
                  </a:txBody>
                  <a:tcPr>
                    <a:solidFill>
                      <a:srgbClr val="FDBB64"/>
                    </a:solidFill>
                  </a:tcPr>
                </a:tc>
              </a:tr>
              <a:tr h="245110">
                <a:tc>
                  <a:txBody>
                    <a:bodyPr/>
                    <a:p>
                      <a:pPr algn="ctr">
                        <a:buNone/>
                      </a:pPr>
                      <a:r>
                        <a:rPr lang="en-US" altLang="zh-CN" sz="1000"/>
                        <a:t>3.1</a:t>
                      </a:r>
                      <a:endParaRPr lang="en-US" altLang="zh-CN" sz="1000"/>
                    </a:p>
                  </a:txBody>
                  <a:tcPr anchor="ctr" anchorCtr="0">
                    <a:solidFill>
                      <a:srgbClr val="92D050"/>
                    </a:solidFill>
                  </a:tcPr>
                </a:tc>
                <a:tc rowSpan="2">
                  <a:txBody>
                    <a:bodyPr/>
                    <a:p>
                      <a:pPr algn="ctr">
                        <a:buNone/>
                      </a:pPr>
                      <a:r>
                        <a:rPr lang="zh-CN" altLang="en-US" sz="1000" b="1"/>
                        <a:t>教育培训</a:t>
                      </a:r>
                      <a:endParaRPr lang="zh-CN" altLang="en-US" sz="1000" b="1"/>
                    </a:p>
                  </a:txBody>
                  <a:tcPr anchor="ctr" anchorCtr="0">
                    <a:solidFill>
                      <a:srgbClr val="92D050"/>
                    </a:solidFill>
                  </a:tcPr>
                </a:tc>
                <a:tc>
                  <a:txBody>
                    <a:bodyPr/>
                    <a:p>
                      <a:pPr>
                        <a:buNone/>
                      </a:pPr>
                      <a:r>
                        <a:rPr lang="zh-CN" altLang="en-US" sz="1000"/>
                        <a:t>安全培训</a:t>
                      </a:r>
                      <a:endParaRPr lang="zh-CN" altLang="en-US" sz="1000"/>
                    </a:p>
                  </a:txBody>
                  <a:tcPr anchor="ctr" anchorCtr="0">
                    <a:solidFill>
                      <a:srgbClr val="92D050"/>
                    </a:solidFill>
                  </a:tcPr>
                </a:tc>
                <a:tc>
                  <a:txBody>
                    <a:bodyPr/>
                    <a:p>
                      <a:pPr algn="ctr">
                        <a:buNone/>
                      </a:pPr>
                      <a:r>
                        <a:rPr lang="en-US" altLang="zh-CN" sz="1000"/>
                        <a:t>9.2</a:t>
                      </a:r>
                      <a:endParaRPr lang="en-US" altLang="zh-CN" sz="1000"/>
                    </a:p>
                  </a:txBody>
                  <a:tcPr anchor="ctr" anchorCtr="0">
                    <a:solidFill>
                      <a:srgbClr val="FDBB64"/>
                    </a:solidFill>
                  </a:tcPr>
                </a:tc>
                <a:tc vMerge="1">
                  <a:tcPr anchor="ctr" anchorCtr="0">
                    <a:solidFill>
                      <a:srgbClr val="FDBB64"/>
                    </a:solidFill>
                  </a:tcPr>
                </a:tc>
                <a:tc>
                  <a:txBody>
                    <a:bodyPr/>
                    <a:p>
                      <a:pPr>
                        <a:buNone/>
                      </a:pPr>
                      <a:r>
                        <a:rPr lang="zh-CN" altLang="en-US" sz="1000" b="1"/>
                        <a:t>工程竣工</a:t>
                      </a:r>
                      <a:endParaRPr lang="zh-CN" altLang="en-US" sz="1000" b="1"/>
                    </a:p>
                  </a:txBody>
                  <a:tcPr>
                    <a:solidFill>
                      <a:srgbClr val="FDBB64"/>
                    </a:solidFill>
                  </a:tcPr>
                </a:tc>
              </a:tr>
              <a:tr h="245110">
                <a:tc>
                  <a:txBody>
                    <a:bodyPr/>
                    <a:p>
                      <a:pPr algn="ctr">
                        <a:buNone/>
                      </a:pPr>
                      <a:r>
                        <a:rPr lang="en-US" altLang="zh-CN" sz="1000"/>
                        <a:t>3.2</a:t>
                      </a:r>
                      <a:endParaRPr lang="en-US" altLang="zh-CN" sz="1000"/>
                    </a:p>
                  </a:txBody>
                  <a:tcPr anchor="ctr" anchorCtr="0">
                    <a:solidFill>
                      <a:srgbClr val="92D050"/>
                    </a:solidFill>
                  </a:tcPr>
                </a:tc>
                <a:tc vMerge="1">
                  <a:tcPr/>
                </a:tc>
                <a:tc>
                  <a:txBody>
                    <a:bodyPr/>
                    <a:p>
                      <a:pPr>
                        <a:buNone/>
                      </a:pPr>
                      <a:r>
                        <a:rPr lang="zh-CN" altLang="en-US" sz="1000"/>
                        <a:t>安全活动</a:t>
                      </a:r>
                      <a:endParaRPr lang="zh-CN" altLang="en-US" sz="1000"/>
                    </a:p>
                  </a:txBody>
                  <a:tcPr anchor="ctr" anchorCtr="0">
                    <a:solidFill>
                      <a:srgbClr val="92D050"/>
                    </a:solidFill>
                  </a:tcPr>
                </a:tc>
                <a:tc>
                  <a:txBody>
                    <a:bodyPr/>
                    <a:p>
                      <a:pPr algn="ctr">
                        <a:buNone/>
                      </a:pPr>
                      <a:r>
                        <a:rPr lang="en-US" altLang="zh-CN" sz="1000"/>
                        <a:t>9.3</a:t>
                      </a:r>
                      <a:endParaRPr lang="en-US" altLang="zh-CN" sz="1000"/>
                    </a:p>
                  </a:txBody>
                  <a:tcPr anchor="ctr" anchorCtr="0">
                    <a:solidFill>
                      <a:srgbClr val="FDBB64"/>
                    </a:solidFill>
                  </a:tcPr>
                </a:tc>
                <a:tc vMerge="1">
                  <a:tcPr anchor="ctr" anchorCtr="0"/>
                </a:tc>
                <a:tc>
                  <a:txBody>
                    <a:bodyPr/>
                    <a:p>
                      <a:pPr>
                        <a:buNone/>
                      </a:pPr>
                      <a:r>
                        <a:rPr lang="zh-CN" altLang="en-US" sz="1000"/>
                        <a:t>安全通报</a:t>
                      </a:r>
                      <a:endParaRPr lang="zh-CN" altLang="en-US" sz="1000"/>
                    </a:p>
                  </a:txBody>
                  <a:tcPr>
                    <a:solidFill>
                      <a:srgbClr val="FDBB64"/>
                    </a:solidFill>
                  </a:tcPr>
                </a:tc>
              </a:tr>
              <a:tr h="276225">
                <a:tc>
                  <a:txBody>
                    <a:bodyPr/>
                    <a:p>
                      <a:pPr algn="ctr">
                        <a:buNone/>
                      </a:pPr>
                      <a:r>
                        <a:rPr lang="en-US" altLang="zh-CN" sz="1000"/>
                        <a:t>4.1</a:t>
                      </a:r>
                      <a:endParaRPr lang="en-US" altLang="zh-CN" sz="1000"/>
                    </a:p>
                  </a:txBody>
                  <a:tcPr anchor="ctr" anchorCtr="0">
                    <a:solidFill>
                      <a:srgbClr val="FDBB64"/>
                    </a:solidFill>
                  </a:tcPr>
                </a:tc>
                <a:tc rowSpan="2">
                  <a:txBody>
                    <a:bodyPr/>
                    <a:p>
                      <a:pPr algn="ctr">
                        <a:buNone/>
                      </a:pPr>
                      <a:r>
                        <a:rPr lang="zh-CN" altLang="en-US" sz="1000" b="1"/>
                        <a:t>现场管理</a:t>
                      </a:r>
                      <a:endParaRPr lang="zh-CN" altLang="en-US" sz="1000" b="1"/>
                    </a:p>
                  </a:txBody>
                  <a:tcPr anchor="ctr" anchorCtr="0">
                    <a:solidFill>
                      <a:srgbClr val="FDBB64"/>
                    </a:solidFill>
                  </a:tcPr>
                </a:tc>
                <a:tc>
                  <a:txBody>
                    <a:bodyPr/>
                    <a:p>
                      <a:pPr>
                        <a:buNone/>
                      </a:pPr>
                      <a:r>
                        <a:rPr lang="zh-CN" altLang="en-US" sz="1000"/>
                        <a:t>施工准备阶段</a:t>
                      </a:r>
                      <a:endParaRPr lang="zh-CN" altLang="en-US" sz="1000"/>
                    </a:p>
                  </a:txBody>
                  <a:tcPr anchor="ctr" anchorCtr="0">
                    <a:solidFill>
                      <a:srgbClr val="FDBB64"/>
                    </a:solidFill>
                  </a:tcPr>
                </a:tc>
                <a:tc>
                  <a:txBody>
                    <a:bodyPr/>
                    <a:p>
                      <a:pPr algn="ctr">
                        <a:buNone/>
                      </a:pPr>
                      <a:r>
                        <a:rPr lang="en-US" altLang="zh-CN" sz="1000"/>
                        <a:t>9.4</a:t>
                      </a:r>
                      <a:endParaRPr lang="en-US" altLang="zh-CN" sz="1000"/>
                    </a:p>
                  </a:txBody>
                  <a:tcPr anchor="ctr" anchorCtr="0">
                    <a:solidFill>
                      <a:srgbClr val="FDBB64"/>
                    </a:solidFill>
                  </a:tcPr>
                </a:tc>
                <a:tc vMerge="1">
                  <a:tcPr anchor="ctr" anchorCtr="0">
                    <a:solidFill>
                      <a:schemeClr val="accent1">
                        <a:lumMod val="40000"/>
                        <a:lumOff val="60000"/>
                      </a:schemeClr>
                    </a:solidFill>
                  </a:tcPr>
                </a:tc>
                <a:tc>
                  <a:txBody>
                    <a:bodyPr/>
                    <a:p>
                      <a:pPr>
                        <a:buNone/>
                      </a:pPr>
                      <a:r>
                        <a:rPr lang="zh-CN" altLang="en-US" sz="1000"/>
                        <a:t>其他</a:t>
                      </a:r>
                      <a:endParaRPr lang="zh-CN" altLang="en-US" sz="1000"/>
                    </a:p>
                  </a:txBody>
                  <a:tcPr>
                    <a:solidFill>
                      <a:srgbClr val="FDBB64"/>
                    </a:solidFill>
                  </a:tcPr>
                </a:tc>
              </a:tr>
              <a:tr h="276225">
                <a:tc>
                  <a:txBody>
                    <a:bodyPr/>
                    <a:p>
                      <a:pPr algn="ctr">
                        <a:buNone/>
                      </a:pPr>
                      <a:r>
                        <a:rPr lang="en-US" altLang="zh-CN" sz="1000">
                          <a:sym typeface="+mn-ea"/>
                        </a:rPr>
                        <a:t>4.2</a:t>
                      </a:r>
                      <a:endParaRPr lang="en-US" altLang="zh-CN" sz="1000"/>
                    </a:p>
                  </a:txBody>
                  <a:tcPr anchor="ctr" anchorCtr="0">
                    <a:solidFill>
                      <a:srgbClr val="FDBB64"/>
                    </a:solidFill>
                  </a:tcPr>
                </a:tc>
                <a:tc vMerge="1">
                  <a:tcPr/>
                </a:tc>
                <a:tc>
                  <a:txBody>
                    <a:bodyPr/>
                    <a:p>
                      <a:pPr>
                        <a:buNone/>
                      </a:pPr>
                      <a:r>
                        <a:rPr lang="zh-CN" altLang="en-US" sz="1000">
                          <a:sym typeface="+mn-ea"/>
                        </a:rPr>
                        <a:t>施工实施阶段</a:t>
                      </a:r>
                      <a:endParaRPr lang="zh-CN" altLang="en-US" sz="1000"/>
                    </a:p>
                  </a:txBody>
                  <a:tcPr anchor="ctr" anchorCtr="0">
                    <a:solidFill>
                      <a:srgbClr val="FDBB64"/>
                    </a:solidFill>
                  </a:tcPr>
                </a:tc>
                <a:tc>
                  <a:txBody>
                    <a:bodyPr/>
                    <a:p>
                      <a:pPr algn="ctr">
                        <a:buNone/>
                      </a:pPr>
                      <a:endParaRPr lang="zh-CN" altLang="en-US" sz="1000"/>
                    </a:p>
                  </a:txBody>
                  <a:tcPr anchor="ctr" anchorCtr="0">
                    <a:solidFill>
                      <a:schemeClr val="accent1">
                        <a:lumMod val="40000"/>
                        <a:lumOff val="60000"/>
                      </a:schemeClr>
                    </a:solidFill>
                  </a:tcPr>
                </a:tc>
                <a:tc>
                  <a:txBody>
                    <a:bodyPr/>
                    <a:p>
                      <a:pPr algn="ctr">
                        <a:buNone/>
                      </a:pPr>
                      <a:endParaRPr lang="zh-CN" altLang="en-US" sz="1000" b="1">
                        <a:solidFill>
                          <a:srgbClr val="FF0000"/>
                        </a:solidFill>
                      </a:endParaRPr>
                    </a:p>
                  </a:txBody>
                  <a:tcPr anchor="ctr" anchorCtr="0">
                    <a:solidFill>
                      <a:schemeClr val="accent1">
                        <a:lumMod val="40000"/>
                        <a:lumOff val="60000"/>
                      </a:schemeClr>
                    </a:solidFill>
                  </a:tcPr>
                </a:tc>
                <a:tc>
                  <a:txBody>
                    <a:bodyPr/>
                    <a:p>
                      <a:pPr>
                        <a:buNone/>
                      </a:pPr>
                      <a:endParaRPr lang="zh-CN" altLang="en-US" sz="1000">
                        <a:solidFill>
                          <a:srgbClr val="FF0000"/>
                        </a:solidFill>
                      </a:endParaRPr>
                    </a:p>
                  </a:txBody>
                  <a:tcPr>
                    <a:solidFill>
                      <a:schemeClr val="accent1">
                        <a:lumMod val="40000"/>
                        <a:lumOff val="60000"/>
                      </a:schemeClr>
                    </a:solidFill>
                  </a:tcPr>
                </a:tc>
              </a:tr>
            </a:tbl>
          </a:graphicData>
        </a:graphic>
      </p:graphicFrame>
      <p:sp>
        <p:nvSpPr>
          <p:cNvPr id="2" name="文本框 1"/>
          <p:cNvSpPr txBox="1"/>
          <p:nvPr/>
        </p:nvSpPr>
        <p:spPr>
          <a:xfrm>
            <a:off x="1370330" y="842645"/>
            <a:ext cx="452120" cy="3569335"/>
          </a:xfrm>
          <a:prstGeom prst="rect">
            <a:avLst/>
          </a:prstGeom>
          <a:solidFill>
            <a:srgbClr val="92D050"/>
          </a:solidFill>
        </p:spPr>
        <p:txBody>
          <a:bodyPr wrap="square" rtlCol="0">
            <a:spAutoFit/>
          </a:bodyPr>
          <a:p>
            <a:pPr algn="ctr"/>
            <a:r>
              <a:rPr lang="zh-CN" altLang="en-US" sz="1600">
                <a:latin typeface="微软雅黑" panose="020B0503020204020204" pitchFamily="34" charset="-122"/>
                <a:ea typeface="微软雅黑" panose="020B0503020204020204" pitchFamily="34" charset="-122"/>
              </a:rPr>
              <a:t>共</a:t>
            </a:r>
            <a:endParaRPr lang="zh-CN" altLang="en-US" sz="1600">
              <a:latin typeface="微软雅黑" panose="020B0503020204020204" pitchFamily="34" charset="-122"/>
              <a:ea typeface="微软雅黑" panose="020B0503020204020204" pitchFamily="34" charset="-122"/>
            </a:endParaRPr>
          </a:p>
          <a:p>
            <a:pPr algn="ctr"/>
            <a:r>
              <a:rPr lang="en-US" altLang="zh-CN" sz="1600">
                <a:latin typeface="微软雅黑" panose="020B0503020204020204" pitchFamily="34" charset="-122"/>
                <a:ea typeface="微软雅黑" panose="020B0503020204020204" pitchFamily="34" charset="-122"/>
              </a:rPr>
              <a:t>8</a:t>
            </a:r>
            <a:endParaRPr lang="en-US" altLang="zh-CN" sz="1600">
              <a:latin typeface="微软雅黑" panose="020B0503020204020204" pitchFamily="34" charset="-122"/>
              <a:ea typeface="微软雅黑" panose="020B0503020204020204" pitchFamily="34" charset="-122"/>
            </a:endParaRPr>
          </a:p>
          <a:p>
            <a:pPr algn="ctr"/>
            <a:r>
              <a:rPr lang="zh-CN" altLang="en-US" sz="1600">
                <a:latin typeface="微软雅黑" panose="020B0503020204020204" pitchFamily="34" charset="-122"/>
                <a:ea typeface="微软雅黑" panose="020B0503020204020204" pitchFamily="34" charset="-122"/>
              </a:rPr>
              <a:t>个</a:t>
            </a:r>
            <a:r>
              <a:rPr lang="zh-CN" altLang="en-US" sz="1600" b="1">
                <a:latin typeface="微软雅黑" panose="020B0503020204020204" pitchFamily="34" charset="-122"/>
                <a:ea typeface="微软雅黑" panose="020B0503020204020204" pitchFamily="34" charset="-122"/>
              </a:rPr>
              <a:t>一级</a:t>
            </a:r>
            <a:r>
              <a:rPr lang="zh-CN" altLang="en-US" sz="1600">
                <a:latin typeface="微软雅黑" panose="020B0503020204020204" pitchFamily="34" charset="-122"/>
                <a:ea typeface="微软雅黑" panose="020B0503020204020204" pitchFamily="34" charset="-122"/>
              </a:rPr>
              <a:t>要素</a:t>
            </a:r>
            <a:endParaRPr lang="zh-CN" altLang="en-US" sz="1600">
              <a:latin typeface="微软雅黑" panose="020B0503020204020204" pitchFamily="34" charset="-122"/>
              <a:ea typeface="微软雅黑" panose="020B0503020204020204" pitchFamily="34" charset="-122"/>
            </a:endParaRPr>
          </a:p>
          <a:p>
            <a:pPr algn="ctr"/>
            <a:endParaRPr lang="zh-CN" altLang="en-US">
              <a:latin typeface="微软雅黑" panose="020B0503020204020204" pitchFamily="34" charset="-122"/>
              <a:ea typeface="微软雅黑" panose="020B0503020204020204" pitchFamily="34" charset="-122"/>
            </a:endParaRPr>
          </a:p>
          <a:p>
            <a:pPr algn="ctr"/>
            <a:r>
              <a:rPr lang="en-US" altLang="zh-CN" sz="1600">
                <a:latin typeface="微软雅黑" panose="020B0503020204020204" pitchFamily="34" charset="-122"/>
                <a:ea typeface="微软雅黑" panose="020B0503020204020204" pitchFamily="34" charset="-122"/>
              </a:rPr>
              <a:t>23</a:t>
            </a:r>
            <a:r>
              <a:rPr lang="zh-CN" altLang="en-US" sz="1600">
                <a:latin typeface="微软雅黑" panose="020B0503020204020204" pitchFamily="34" charset="-122"/>
                <a:ea typeface="微软雅黑" panose="020B0503020204020204" pitchFamily="34" charset="-122"/>
              </a:rPr>
              <a:t>个</a:t>
            </a:r>
            <a:r>
              <a:rPr lang="zh-CN" altLang="en-US" sz="1600" b="1">
                <a:latin typeface="微软雅黑" panose="020B0503020204020204" pitchFamily="34" charset="-122"/>
                <a:ea typeface="微软雅黑" panose="020B0503020204020204" pitchFamily="34" charset="-122"/>
              </a:rPr>
              <a:t>二级</a:t>
            </a:r>
            <a:r>
              <a:rPr lang="zh-CN" altLang="en-US" sz="1600">
                <a:latin typeface="微软雅黑" panose="020B0503020204020204" pitchFamily="34" charset="-122"/>
                <a:ea typeface="微软雅黑" panose="020B0503020204020204" pitchFamily="34" charset="-122"/>
              </a:rPr>
              <a:t>要素</a:t>
            </a:r>
            <a:endParaRPr lang="zh-CN" altLang="en-US" sz="1600">
              <a:latin typeface="微软雅黑" panose="020B0503020204020204" pitchFamily="34" charset="-122"/>
              <a:ea typeface="微软雅黑" panose="020B0503020204020204" pitchFamily="34" charset="-122"/>
            </a:endParaRPr>
          </a:p>
        </p:txBody>
      </p:sp>
      <p:sp>
        <p:nvSpPr>
          <p:cNvPr id="3" name="燕尾形箭头 2"/>
          <p:cNvSpPr/>
          <p:nvPr/>
        </p:nvSpPr>
        <p:spPr>
          <a:xfrm>
            <a:off x="1920875" y="2276475"/>
            <a:ext cx="435610" cy="432435"/>
          </a:xfrm>
          <a:prstGeom prst="notchedRightArrow">
            <a:avLst/>
          </a:prstGeom>
          <a:solidFill>
            <a:srgbClr val="92D050"/>
          </a:solidFill>
          <a:ln w="9525" cap="flat" cmpd="sng" algn="ctr">
            <a:solidFill>
              <a:schemeClr val="accent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 name="文本框 9"/>
          <p:cNvSpPr txBox="1"/>
          <p:nvPr/>
        </p:nvSpPr>
        <p:spPr>
          <a:xfrm>
            <a:off x="395605" y="195580"/>
            <a:ext cx="4409440" cy="365760"/>
          </a:xfrm>
          <a:prstGeom prst="rect">
            <a:avLst/>
          </a:prstGeom>
          <a:noFill/>
        </p:spPr>
        <p:txBody>
          <a:bodyPr wrap="square" rtlCol="0">
            <a:spAutoFit/>
          </a:bodyPr>
          <a:p>
            <a:r>
              <a:rPr lang="zh-CN" altLang="en-US" b="1">
                <a:solidFill>
                  <a:schemeClr val="bg1"/>
                </a:solidFill>
              </a:rPr>
              <a:t>一、国家安全标准化的基本内容</a:t>
            </a:r>
            <a:endParaRPr lang="zh-CN" altLang="en-US" b="1">
              <a:solidFill>
                <a:schemeClr val="bg1"/>
              </a:solidFill>
            </a:endParaRPr>
          </a:p>
        </p:txBody>
      </p:sp>
    </p:spTree>
  </p:cSld>
  <p:clrMapOvr>
    <a:masterClrMapping/>
  </p:clrMapOvr>
  <p:transition spd="slow" advClick="0" advTm="8000">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TextBox 2"/>
          <p:cNvSpPr>
            <a:spLocks noChangeArrowheads="1"/>
          </p:cNvSpPr>
          <p:nvPr/>
        </p:nvSpPr>
        <p:spPr bwMode="auto">
          <a:xfrm>
            <a:off x="1429941" y="219075"/>
            <a:ext cx="1553765" cy="299085"/>
          </a:xfrm>
          <a:prstGeom prst="rect">
            <a:avLst/>
          </a:prstGeom>
          <a:noFill/>
          <a:ln>
            <a:noFill/>
          </a:ln>
        </p:spPr>
        <p:txBody>
          <a:bodyPr>
            <a:spAutoFit/>
          </a:bodyPr>
          <a:lstStyle/>
          <a:p>
            <a:endParaRPr lang="zh-CN" altLang="en-US" sz="135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endParaRPr>
          </a:p>
        </p:txBody>
      </p:sp>
      <p:sp>
        <p:nvSpPr>
          <p:cNvPr id="3074" name="Rectangle 3"/>
          <p:cNvSpPr>
            <a:spLocks noGrp="1" noChangeArrowheads="1"/>
          </p:cNvSpPr>
          <p:nvPr/>
        </p:nvSpPr>
        <p:spPr bwMode="auto">
          <a:xfrm>
            <a:off x="2843808" y="1276985"/>
            <a:ext cx="6003012" cy="2232025"/>
          </a:xfrm>
          <a:prstGeom prst="rect">
            <a:avLst/>
          </a:prstGeom>
          <a:noFill/>
          <a:ln>
            <a:noFill/>
          </a:ln>
        </p:spPr>
        <p:txBody>
          <a:bodyPr wrap="square" lIns="67627" tIns="35242" rIns="67627" bIns="35242">
            <a:spAutoFit/>
          </a:bodyPr>
          <a:lstStyle/>
          <a:p>
            <a:pPr algn="l" fontAlgn="auto">
              <a:lnSpc>
                <a:spcPct val="134000"/>
              </a:lnSpc>
              <a:spcBef>
                <a:spcPts val="1000"/>
              </a:spcBef>
            </a:pPr>
            <a:r>
              <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一、</a:t>
            </a:r>
            <a:r>
              <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总包安全管理行为</a:t>
            </a:r>
            <a:r>
              <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基本内容</a:t>
            </a:r>
            <a:endPar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a:p>
            <a:pPr indent="0" fontAlgn="auto">
              <a:lnSpc>
                <a:spcPct val="134000"/>
              </a:lnSpc>
              <a:spcBef>
                <a:spcPts val="1000"/>
              </a:spcBef>
            </a:pPr>
            <a:r>
              <a:rPr lang="zh-CN" altLang="en-US" b="1" dirty="0">
                <a:solidFill>
                  <a:srgbClr val="0098E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二、总包安全管理行为检查标准解读</a:t>
            </a:r>
            <a:endParaRPr lang="zh-CN" altLang="en-US" b="1" dirty="0">
              <a:solidFill>
                <a:srgbClr val="0098E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a:p>
            <a:pPr indent="0" fontAlgn="auto">
              <a:lnSpc>
                <a:spcPct val="134000"/>
              </a:lnSpc>
              <a:spcBef>
                <a:spcPts val="1000"/>
              </a:spcBef>
            </a:pPr>
            <a:r>
              <a:rPr lang="zh-CN" altLang="en-US" b="1" dirty="0" smtClean="0">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rPr>
              <a:t>三、总包安全管理行为检查标准修订说明</a:t>
            </a:r>
            <a:endParaRPr lang="zh-CN" altLang="en-US"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a:p>
            <a:pPr indent="0" fontAlgn="auto">
              <a:lnSpc>
                <a:spcPct val="134000"/>
              </a:lnSpc>
              <a:spcBef>
                <a:spcPts val="1000"/>
              </a:spcBef>
            </a:pPr>
            <a:endParaRPr lang="zh-CN" altLang="en-US"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a:p>
            <a:pPr indent="0" algn="l" fontAlgn="auto">
              <a:lnSpc>
                <a:spcPts val="1300"/>
              </a:lnSpc>
              <a:spcBef>
                <a:spcPts val="1000"/>
              </a:spcBef>
            </a:pPr>
            <a:endParaRPr lang="zh-CN" altLang="en-US" b="1" dirty="0" smtClean="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宋体" panose="02010600030101010101" pitchFamily="2" charset="-122"/>
            </a:endParaRPr>
          </a:p>
        </p:txBody>
      </p:sp>
      <p:sp>
        <p:nvSpPr>
          <p:cNvPr id="3075" name="Text Box 4"/>
          <p:cNvSpPr txBox="1">
            <a:spLocks noChangeArrowheads="1"/>
          </p:cNvSpPr>
          <p:nvPr/>
        </p:nvSpPr>
        <p:spPr bwMode="auto">
          <a:xfrm>
            <a:off x="251521" y="2018665"/>
            <a:ext cx="2520280" cy="1222375"/>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algn="ctr"/>
            <a:r>
              <a:rPr lang="zh-CN" altLang="en-US" sz="4050" b="1" dirty="0">
                <a:solidFill>
                  <a:schemeClr val="accent1"/>
                </a:solidFill>
                <a:latin typeface="Vijaya" panose="020B0604020202020204" charset="0"/>
                <a:ea typeface="新宋体" panose="02010609030101010101" charset="-122"/>
                <a:cs typeface="新宋体" panose="02010609030101010101" charset="-122"/>
              </a:rPr>
              <a:t> </a:t>
            </a:r>
            <a:r>
              <a:rPr lang="zh-CN" altLang="en-US" sz="4050" b="1" dirty="0">
                <a:solidFill>
                  <a:schemeClr val="accent1">
                    <a:lumMod val="50000"/>
                  </a:schemeClr>
                </a:solidFill>
                <a:latin typeface="Vijaya" panose="020B0604020202020204" charset="0"/>
                <a:ea typeface="新宋体" panose="02010609030101010101" charset="-122"/>
                <a:cs typeface="新宋体" panose="02010609030101010101" charset="-122"/>
              </a:rPr>
              <a:t>目录</a:t>
            </a:r>
            <a:endParaRPr lang="zh-CN" altLang="en-US" sz="4050" b="1" dirty="0">
              <a:solidFill>
                <a:schemeClr val="accent1">
                  <a:lumMod val="50000"/>
                </a:schemeClr>
              </a:solidFill>
              <a:latin typeface="Vijaya" panose="020B0604020202020204" charset="0"/>
              <a:ea typeface="新宋体" panose="02010609030101010101" charset="-122"/>
              <a:cs typeface="新宋体" panose="02010609030101010101" charset="-122"/>
            </a:endParaRPr>
          </a:p>
          <a:p>
            <a:pPr algn="ctr"/>
            <a:r>
              <a:rPr lang="zh-CN" altLang="en-US" sz="3300" b="1" dirty="0">
                <a:solidFill>
                  <a:schemeClr val="accent1">
                    <a:lumMod val="50000"/>
                  </a:schemeClr>
                </a:solidFill>
                <a:latin typeface="Vijaya" panose="020B0604020202020204" charset="0"/>
                <a:ea typeface="新宋体" panose="02010609030101010101" charset="-122"/>
                <a:cs typeface="新宋体" panose="02010609030101010101" charset="-122"/>
              </a:rPr>
              <a:t>CONTENTS</a:t>
            </a:r>
            <a:endParaRPr lang="zh-CN" altLang="en-US" sz="3300" b="1" dirty="0">
              <a:solidFill>
                <a:schemeClr val="accent1">
                  <a:lumMod val="50000"/>
                </a:schemeClr>
              </a:solidFill>
              <a:latin typeface="Vijaya" panose="020B0604020202020204" charset="0"/>
              <a:ea typeface="新宋体" panose="02010609030101010101" charset="-122"/>
              <a:cs typeface="新宋体" panose="02010609030101010101" charset="-122"/>
            </a:endParaRPr>
          </a:p>
        </p:txBody>
      </p:sp>
      <p:sp>
        <p:nvSpPr>
          <p:cNvPr id="3076" name="Line 5"/>
          <p:cNvSpPr>
            <a:spLocks noChangeShapeType="1"/>
          </p:cNvSpPr>
          <p:nvPr/>
        </p:nvSpPr>
        <p:spPr bwMode="auto">
          <a:xfrm>
            <a:off x="2843808" y="871854"/>
            <a:ext cx="635" cy="3888105"/>
          </a:xfrm>
          <a:prstGeom prst="line">
            <a:avLst/>
          </a:prstGeom>
          <a:noFill/>
          <a:ln w="9525">
            <a:solidFill>
              <a:srgbClr val="33CCFF"/>
            </a:solidFill>
            <a:round/>
          </a:ln>
        </p:spPr>
        <p:txBody>
          <a:bodyPr/>
          <a:lstStyle/>
          <a:p>
            <a:endParaRPr lang="en-US" sz="135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18465" y="555625"/>
            <a:ext cx="5434965" cy="306705"/>
          </a:xfrm>
          <a:prstGeom prst="rect">
            <a:avLst/>
          </a:prstGeom>
          <a:noFill/>
        </p:spPr>
        <p:txBody>
          <a:bodyPr wrap="square" rtlCol="0">
            <a:spAutoFit/>
          </a:bodyPr>
          <a:p>
            <a:r>
              <a:rPr lang="en-US" altLang="zh-CN" sz="1400" b="1">
                <a:solidFill>
                  <a:srgbClr val="00B0F0"/>
                </a:solidFill>
                <a:latin typeface="微软雅黑" panose="020B0503020204020204" pitchFamily="34" charset="-122"/>
                <a:ea typeface="微软雅黑" panose="020B0503020204020204" pitchFamily="34" charset="-122"/>
              </a:rPr>
              <a:t>1.</a:t>
            </a:r>
            <a:r>
              <a:rPr lang="zh-CN" altLang="en-US" sz="1400" b="1">
                <a:solidFill>
                  <a:srgbClr val="00B0F0"/>
                </a:solidFill>
                <a:latin typeface="微软雅黑" panose="020B0503020204020204" pitchFamily="34" charset="-122"/>
                <a:ea typeface="微软雅黑" panose="020B0503020204020204" pitchFamily="34" charset="-122"/>
              </a:rPr>
              <a:t>目标与职责</a:t>
            </a:r>
            <a:endParaRPr lang="zh-CN" altLang="en-US" sz="1400" b="1">
              <a:solidFill>
                <a:srgbClr val="00B0F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96240" y="196215"/>
            <a:ext cx="4110355" cy="368300"/>
          </a:xfrm>
          <a:prstGeom prst="rect">
            <a:avLst/>
          </a:prstGeom>
          <a:noFill/>
        </p:spPr>
        <p:txBody>
          <a:bodyPr wrap="square" rtlCol="0">
            <a:spAutoFit/>
          </a:bodyPr>
          <a:p>
            <a:r>
              <a:rPr lang="zh-CN" altLang="en-US" b="1">
                <a:solidFill>
                  <a:schemeClr val="bg1"/>
                </a:solidFill>
                <a:latin typeface="微软雅黑" panose="020B0503020204020204" pitchFamily="34" charset="-122"/>
                <a:ea typeface="微软雅黑" panose="020B0503020204020204" pitchFamily="34" charset="-122"/>
              </a:rPr>
              <a:t>二</a:t>
            </a:r>
            <a:r>
              <a:rPr lang="zh-CN" altLang="en-US" b="1">
                <a:solidFill>
                  <a:schemeClr val="bg1"/>
                </a:solidFill>
                <a:latin typeface="微软雅黑" panose="020B0503020204020204" pitchFamily="34" charset="-122"/>
                <a:ea typeface="微软雅黑" panose="020B0503020204020204" pitchFamily="34" charset="-122"/>
              </a:rPr>
              <a:t>、总包安全管理行为检查标准解读</a:t>
            </a:r>
            <a:endParaRPr lang="zh-CN" altLang="en-US" b="1">
              <a:solidFill>
                <a:schemeClr val="bg1"/>
              </a:solidFill>
              <a:latin typeface="微软雅黑" panose="020B0503020204020204" pitchFamily="34" charset="-122"/>
              <a:ea typeface="微软雅黑" panose="020B0503020204020204" pitchFamily="34" charset="-122"/>
            </a:endParaRPr>
          </a:p>
        </p:txBody>
      </p:sp>
      <p:graphicFrame>
        <p:nvGraphicFramePr>
          <p:cNvPr id="6" name="表格 5"/>
          <p:cNvGraphicFramePr/>
          <p:nvPr>
            <p:custDataLst>
              <p:tags r:id="rId1"/>
            </p:custDataLst>
          </p:nvPr>
        </p:nvGraphicFramePr>
        <p:xfrm>
          <a:off x="415925" y="907415"/>
          <a:ext cx="8359775" cy="3529330"/>
        </p:xfrm>
        <a:graphic>
          <a:graphicData uri="http://schemas.openxmlformats.org/drawingml/2006/table">
            <a:tbl>
              <a:tblPr firstRow="1" bandRow="1">
                <a:tableStyleId>{5C22544A-7EE6-4342-B048-85BDC9FD1C3A}</a:tableStyleId>
              </a:tblPr>
              <a:tblGrid>
                <a:gridCol w="962025"/>
                <a:gridCol w="7397750"/>
              </a:tblGrid>
              <a:tr h="537845">
                <a:tc gridSpan="2">
                  <a:txBody>
                    <a:bodyPr/>
                    <a:p>
                      <a:pPr algn="ctr">
                        <a:buNone/>
                      </a:pPr>
                      <a:r>
                        <a:rPr lang="en-US" altLang="zh-CN" sz="1200">
                          <a:latin typeface="微软雅黑" panose="020B0503020204020204" pitchFamily="34" charset="-122"/>
                          <a:ea typeface="微软雅黑" panose="020B0503020204020204" pitchFamily="34" charset="-122"/>
                        </a:rPr>
                        <a:t>1.1</a:t>
                      </a:r>
                      <a:r>
                        <a:rPr lang="zh-CN" altLang="en-US" sz="1200">
                          <a:latin typeface="微软雅黑" panose="020B0503020204020204" pitchFamily="34" charset="-122"/>
                          <a:ea typeface="微软雅黑" panose="020B0503020204020204" pitchFamily="34" charset="-122"/>
                        </a:rPr>
                        <a:t>目标管理</a:t>
                      </a:r>
                      <a:endParaRPr lang="zh-CN" altLang="en-US" sz="1200">
                        <a:latin typeface="微软雅黑" panose="020B0503020204020204" pitchFamily="34" charset="-122"/>
                        <a:ea typeface="微软雅黑" panose="020B0503020204020204" pitchFamily="34" charset="-122"/>
                      </a:endParaRPr>
                    </a:p>
                  </a:txBody>
                  <a:tcPr anchor="ctr" anchorCtr="0"/>
                </a:tc>
                <a:tc hMerge="1">
                  <a:tcPr anchor="ctr" anchorCtr="0"/>
                </a:tc>
              </a:tr>
              <a:tr h="688340">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sym typeface="+mn-ea"/>
                        </a:rPr>
                        <a:t>1.1.1</a:t>
                      </a:r>
                      <a:endParaRPr lang="zh-CN" alt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lang="en-US" altLang="zh-CN" sz="1000">
                          <a:latin typeface="微软雅黑" panose="020B0503020204020204" pitchFamily="34" charset="-122"/>
                          <a:ea typeface="微软雅黑" panose="020B0503020204020204" pitchFamily="34" charset="-122"/>
                        </a:rPr>
                        <a:t>结合《招商蛇口业主项目部安全文明施工标准化管理手册》及目标计划等文件，制定项目安全文明施工管理目标、实施计划并组织实施；将安全生产目标进行分解，责任人签字确认，开展安全目标交底</a:t>
                      </a:r>
                      <a:endParaRPr lang="en-US" altLang="zh-CN" sz="1000">
                        <a:latin typeface="微软雅黑" panose="020B0503020204020204" pitchFamily="34" charset="-122"/>
                        <a:ea typeface="微软雅黑" panose="020B0503020204020204" pitchFamily="34" charset="-122"/>
                      </a:endParaRPr>
                    </a:p>
                  </a:txBody>
                  <a:tcPr anchor="ctr" anchorCtr="0"/>
                </a:tc>
              </a:tr>
              <a:tr h="1003935">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rPr>
                        <a:t>1.</a:t>
                      </a:r>
                      <a:r>
                        <a:rPr lang="zh-CN" altLang="en-US" sz="1000">
                          <a:solidFill>
                            <a:srgbClr val="FF0000"/>
                          </a:solidFill>
                          <a:latin typeface="微软雅黑" panose="020B0503020204020204" pitchFamily="34" charset="-122"/>
                          <a:ea typeface="微软雅黑" panose="020B0503020204020204" pitchFamily="34" charset="-122"/>
                        </a:rPr>
                        <a:t>参照业主项目部安全目标文件制定项目安全文明施工管理目标、实施计划并组织实施；</a:t>
                      </a:r>
                      <a:endParaRPr lang="zh-CN" altLang="en-US" sz="1000">
                        <a:solidFill>
                          <a:srgbClr val="FF0000"/>
                        </a:solidFill>
                        <a:latin typeface="微软雅黑" panose="020B0503020204020204" pitchFamily="34" charset="-122"/>
                        <a:ea typeface="微软雅黑" panose="020B0503020204020204" pitchFamily="34" charset="-122"/>
                      </a:endParaRPr>
                    </a:p>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rPr>
                        <a:t>2.</a:t>
                      </a:r>
                      <a:r>
                        <a:rPr lang="zh-CN" altLang="en-US" sz="1000">
                          <a:solidFill>
                            <a:srgbClr val="FF0000"/>
                          </a:solidFill>
                          <a:latin typeface="微软雅黑" panose="020B0503020204020204" pitchFamily="34" charset="-122"/>
                          <a:ea typeface="微软雅黑" panose="020B0503020204020204" pitchFamily="34" charset="-122"/>
                        </a:rPr>
                        <a:t>将安全生产目标分解，责任人签字确认；</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r h="629920">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sym typeface="+mn-ea"/>
                        </a:rPr>
                        <a:t>1.1.2</a:t>
                      </a:r>
                      <a:endParaRPr lang="zh-CN" alt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lang="en-US" altLang="zh-CN" sz="1000">
                          <a:latin typeface="微软雅黑" panose="020B0503020204020204" pitchFamily="34" charset="-122"/>
                          <a:ea typeface="微软雅黑" panose="020B0503020204020204" pitchFamily="34" charset="-122"/>
                        </a:rPr>
                        <a:t>按规定组织签订项目部年度安全目标责任书，并进行动态管理；</a:t>
                      </a:r>
                      <a:endParaRPr lang="en-US" altLang="zh-CN" sz="1000">
                        <a:latin typeface="微软雅黑" panose="020B0503020204020204" pitchFamily="34" charset="-122"/>
                        <a:ea typeface="微软雅黑" panose="020B0503020204020204" pitchFamily="34" charset="-122"/>
                      </a:endParaRPr>
                    </a:p>
                  </a:txBody>
                  <a:tcPr anchor="ctr" anchorCtr="0"/>
                </a:tc>
              </a:tr>
              <a:tr h="669290">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及时签订安全目标责任书，人员变动时要进行动态更新。</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bl>
          </a:graphicData>
        </a:graphic>
      </p:graphicFrame>
    </p:spTree>
  </p:cSld>
  <p:clrMapOvr>
    <a:masterClrMapping/>
  </p:clrMapOvr>
  <p:transition spd="slow" advClick="0" advTm="8000">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18465" y="555625"/>
            <a:ext cx="5434965" cy="306705"/>
          </a:xfrm>
          <a:prstGeom prst="rect">
            <a:avLst/>
          </a:prstGeom>
          <a:noFill/>
        </p:spPr>
        <p:txBody>
          <a:bodyPr wrap="square" rtlCol="0">
            <a:spAutoFit/>
          </a:bodyPr>
          <a:p>
            <a:r>
              <a:rPr lang="en-US" altLang="zh-CN" sz="1400" b="1">
                <a:solidFill>
                  <a:srgbClr val="00B0F0"/>
                </a:solidFill>
                <a:latin typeface="微软雅黑" panose="020B0503020204020204" pitchFamily="34" charset="-122"/>
                <a:ea typeface="微软雅黑" panose="020B0503020204020204" pitchFamily="34" charset="-122"/>
                <a:sym typeface="+mn-ea"/>
              </a:rPr>
              <a:t>1.</a:t>
            </a:r>
            <a:r>
              <a:rPr lang="zh-CN" altLang="en-US" sz="1400" b="1">
                <a:solidFill>
                  <a:srgbClr val="00B0F0"/>
                </a:solidFill>
                <a:latin typeface="微软雅黑" panose="020B0503020204020204" pitchFamily="34" charset="-122"/>
                <a:ea typeface="微软雅黑" panose="020B0503020204020204" pitchFamily="34" charset="-122"/>
                <a:sym typeface="+mn-ea"/>
              </a:rPr>
              <a:t>目标与职责</a:t>
            </a:r>
            <a:endParaRPr lang="zh-CN" altLang="en-US"/>
          </a:p>
        </p:txBody>
      </p:sp>
      <p:sp>
        <p:nvSpPr>
          <p:cNvPr id="4" name="文本框 3"/>
          <p:cNvSpPr txBox="1"/>
          <p:nvPr/>
        </p:nvSpPr>
        <p:spPr>
          <a:xfrm>
            <a:off x="396240" y="196215"/>
            <a:ext cx="4110355" cy="368300"/>
          </a:xfrm>
          <a:prstGeom prst="rect">
            <a:avLst/>
          </a:prstGeom>
          <a:noFill/>
        </p:spPr>
        <p:txBody>
          <a:bodyPr wrap="square" rtlCol="0">
            <a:spAutoFit/>
          </a:bodyPr>
          <a:p>
            <a:r>
              <a:rPr lang="zh-CN" altLang="en-US" b="1">
                <a:solidFill>
                  <a:schemeClr val="bg1"/>
                </a:solidFill>
                <a:latin typeface="微软雅黑" panose="020B0503020204020204" pitchFamily="34" charset="-122"/>
                <a:ea typeface="微软雅黑" panose="020B0503020204020204" pitchFamily="34" charset="-122"/>
              </a:rPr>
              <a:t>二</a:t>
            </a:r>
            <a:r>
              <a:rPr lang="zh-CN" altLang="en-US" b="1">
                <a:solidFill>
                  <a:schemeClr val="bg1"/>
                </a:solidFill>
                <a:latin typeface="微软雅黑" panose="020B0503020204020204" pitchFamily="34" charset="-122"/>
                <a:ea typeface="微软雅黑" panose="020B0503020204020204" pitchFamily="34" charset="-122"/>
              </a:rPr>
              <a:t>、总包安全管理行为检查标准解读</a:t>
            </a:r>
            <a:endParaRPr lang="zh-CN" altLang="en-US" b="1">
              <a:solidFill>
                <a:schemeClr val="bg1"/>
              </a:solidFill>
              <a:latin typeface="微软雅黑" panose="020B0503020204020204" pitchFamily="34" charset="-122"/>
              <a:ea typeface="微软雅黑" panose="020B0503020204020204" pitchFamily="34" charset="-122"/>
            </a:endParaRPr>
          </a:p>
        </p:txBody>
      </p:sp>
      <p:graphicFrame>
        <p:nvGraphicFramePr>
          <p:cNvPr id="6" name="表格 5"/>
          <p:cNvGraphicFramePr/>
          <p:nvPr>
            <p:custDataLst>
              <p:tags r:id="rId1"/>
            </p:custDataLst>
          </p:nvPr>
        </p:nvGraphicFramePr>
        <p:xfrm>
          <a:off x="415925" y="907415"/>
          <a:ext cx="8360410" cy="3332480"/>
        </p:xfrm>
        <a:graphic>
          <a:graphicData uri="http://schemas.openxmlformats.org/drawingml/2006/table">
            <a:tbl>
              <a:tblPr firstRow="1" bandRow="1">
                <a:tableStyleId>{5C22544A-7EE6-4342-B048-85BDC9FD1C3A}</a:tableStyleId>
              </a:tblPr>
              <a:tblGrid>
                <a:gridCol w="962025"/>
                <a:gridCol w="7398385"/>
              </a:tblGrid>
              <a:tr h="309245">
                <a:tc gridSpan="2">
                  <a:txBody>
                    <a:bodyPr/>
                    <a:p>
                      <a:pPr algn="ctr">
                        <a:buNone/>
                      </a:pPr>
                      <a:r>
                        <a:rPr lang="en-US" altLang="zh-CN" sz="1200">
                          <a:latin typeface="微软雅黑" panose="020B0503020204020204" pitchFamily="34" charset="-122"/>
                          <a:ea typeface="微软雅黑" panose="020B0503020204020204" pitchFamily="34" charset="-122"/>
                        </a:rPr>
                        <a:t>1.2</a:t>
                      </a:r>
                      <a:r>
                        <a:rPr lang="zh-CN" altLang="en-US" sz="1200">
                          <a:latin typeface="微软雅黑" panose="020B0503020204020204" pitchFamily="34" charset="-122"/>
                          <a:ea typeface="微软雅黑" panose="020B0503020204020204" pitchFamily="34" charset="-122"/>
                        </a:rPr>
                        <a:t>机构职责</a:t>
                      </a:r>
                      <a:endParaRPr lang="zh-CN" altLang="en-US" sz="1200">
                        <a:latin typeface="微软雅黑" panose="020B0503020204020204" pitchFamily="34" charset="-122"/>
                        <a:ea typeface="微软雅黑" panose="020B0503020204020204" pitchFamily="34" charset="-122"/>
                      </a:endParaRPr>
                    </a:p>
                  </a:txBody>
                  <a:tcPr anchor="ctr" anchorCtr="0"/>
                </a:tc>
                <a:tc hMerge="1">
                  <a:tcPr anchor="ctr" anchorCtr="0"/>
                </a:tc>
              </a:tr>
              <a:tr h="327660">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sym typeface="+mn-ea"/>
                        </a:rPr>
                        <a:t>1.2.1</a:t>
                      </a:r>
                      <a:endParaRPr lang="zh-CN" alt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lang="en-US" altLang="zh-CN" sz="1000">
                          <a:latin typeface="微软雅黑" panose="020B0503020204020204" pitchFamily="34" charset="-122"/>
                          <a:ea typeface="微软雅黑" panose="020B0503020204020204" pitchFamily="34" charset="-122"/>
                        </a:rPr>
                        <a:t>按规定设置项目安全领导小组和配备安全管理人员，并以本单位文件进行颁布、任命，进行动态管理、报审；</a:t>
                      </a:r>
                      <a:endParaRPr lang="en-US" altLang="zh-CN" sz="1000">
                        <a:latin typeface="微软雅黑" panose="020B0503020204020204" pitchFamily="34" charset="-122"/>
                        <a:ea typeface="微软雅黑" panose="020B0503020204020204" pitchFamily="34" charset="-122"/>
                      </a:endParaRPr>
                    </a:p>
                  </a:txBody>
                  <a:tcPr anchor="ctr" anchorCtr="0"/>
                </a:tc>
              </a:tr>
              <a:tr h="262890">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设置项目安全领导小组，配备安全管理人员，以本单位文件颁布、任命。有人员变动需要动态更新，报审。</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r h="518795">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sym typeface="+mn-ea"/>
                        </a:rPr>
                        <a:t>1.2.2</a:t>
                      </a:r>
                      <a:endParaRPr lang="zh-CN" alt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lang="en-US" altLang="zh-CN" sz="1000" b="0">
                          <a:latin typeface="微软雅黑" panose="020B0503020204020204" pitchFamily="34" charset="-122"/>
                          <a:ea typeface="微软雅黑" panose="020B0503020204020204" pitchFamily="34" charset="-122"/>
                        </a:rPr>
                        <a:t>三类人员及分包单位人员证件齐全；建立特种作业人员台账，持证率满足100%；定期组织对项目分包单位负责人、安全管理人员和主要岗位人员的任职资格和配备数量以及工作能力进行审查；建立管理台帐；项目主要管理人员、分包单位主要人员在岗履职，记录齐全；</a:t>
                      </a:r>
                      <a:endParaRPr lang="en-US" altLang="zh-CN" sz="1000" b="0">
                        <a:latin typeface="微软雅黑" panose="020B0503020204020204" pitchFamily="34" charset="-122"/>
                        <a:ea typeface="微软雅黑" panose="020B0503020204020204" pitchFamily="34" charset="-122"/>
                      </a:endParaRPr>
                    </a:p>
                  </a:txBody>
                  <a:tcPr anchor="ctr" anchorCtr="0"/>
                </a:tc>
              </a:tr>
              <a:tr h="442595">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rPr>
                        <a:t>1.</a:t>
                      </a:r>
                      <a:r>
                        <a:rPr lang="zh-CN" altLang="en-US" sz="1000">
                          <a:solidFill>
                            <a:srgbClr val="FF0000"/>
                          </a:solidFill>
                          <a:latin typeface="微软雅黑" panose="020B0503020204020204" pitchFamily="34" charset="-122"/>
                          <a:ea typeface="微软雅黑" panose="020B0503020204020204" pitchFamily="34" charset="-122"/>
                        </a:rPr>
                        <a:t>安全员</a:t>
                      </a:r>
                      <a:r>
                        <a:rPr lang="en-US" altLang="zh-CN" sz="1000">
                          <a:solidFill>
                            <a:srgbClr val="FF0000"/>
                          </a:solidFill>
                          <a:latin typeface="微软雅黑" panose="020B0503020204020204" pitchFamily="34" charset="-122"/>
                          <a:ea typeface="微软雅黑" panose="020B0503020204020204" pitchFamily="34" charset="-122"/>
                        </a:rPr>
                        <a:t>A</a:t>
                      </a:r>
                      <a:r>
                        <a:rPr lang="zh-CN" altLang="en-US" sz="1000">
                          <a:solidFill>
                            <a:srgbClr val="FF0000"/>
                          </a:solidFill>
                          <a:latin typeface="微软雅黑" panose="020B0503020204020204" pitchFamily="34" charset="-122"/>
                          <a:ea typeface="微软雅黑" panose="020B0503020204020204" pitchFamily="34" charset="-122"/>
                        </a:rPr>
                        <a:t>、</a:t>
                      </a:r>
                      <a:r>
                        <a:rPr lang="en-US" altLang="zh-CN" sz="1000">
                          <a:solidFill>
                            <a:srgbClr val="FF0000"/>
                          </a:solidFill>
                          <a:latin typeface="微软雅黑" panose="020B0503020204020204" pitchFamily="34" charset="-122"/>
                          <a:ea typeface="微软雅黑" panose="020B0503020204020204" pitchFamily="34" charset="-122"/>
                        </a:rPr>
                        <a:t>B</a:t>
                      </a:r>
                      <a:r>
                        <a:rPr lang="zh-CN" altLang="en-US" sz="1000">
                          <a:solidFill>
                            <a:srgbClr val="FF0000"/>
                          </a:solidFill>
                          <a:latin typeface="微软雅黑" panose="020B0503020204020204" pitchFamily="34" charset="-122"/>
                          <a:ea typeface="微软雅黑" panose="020B0503020204020204" pitchFamily="34" charset="-122"/>
                        </a:rPr>
                        <a:t>、</a:t>
                      </a:r>
                      <a:r>
                        <a:rPr lang="en-US" altLang="zh-CN" sz="1000">
                          <a:solidFill>
                            <a:srgbClr val="FF0000"/>
                          </a:solidFill>
                          <a:latin typeface="微软雅黑" panose="020B0503020204020204" pitchFamily="34" charset="-122"/>
                          <a:ea typeface="微软雅黑" panose="020B0503020204020204" pitchFamily="34" charset="-122"/>
                        </a:rPr>
                        <a:t>C</a:t>
                      </a:r>
                      <a:r>
                        <a:rPr lang="zh-CN" altLang="en-US" sz="1000">
                          <a:solidFill>
                            <a:srgbClr val="FF0000"/>
                          </a:solidFill>
                          <a:latin typeface="微软雅黑" panose="020B0503020204020204" pitchFamily="34" charset="-122"/>
                          <a:ea typeface="微软雅黑" panose="020B0503020204020204" pitchFamily="34" charset="-122"/>
                        </a:rPr>
                        <a:t>证应在有效期内。</a:t>
                      </a:r>
                      <a:r>
                        <a:rPr lang="en-US" altLang="zh-CN" sz="1000">
                          <a:solidFill>
                            <a:srgbClr val="FF0000"/>
                          </a:solidFill>
                          <a:latin typeface="微软雅黑" panose="020B0503020204020204" pitchFamily="34" charset="-122"/>
                          <a:ea typeface="微软雅黑" panose="020B0503020204020204" pitchFamily="34" charset="-122"/>
                        </a:rPr>
                        <a:t>2.</a:t>
                      </a:r>
                      <a:r>
                        <a:rPr lang="zh-CN" altLang="en-US" sz="1000">
                          <a:solidFill>
                            <a:srgbClr val="FF0000"/>
                          </a:solidFill>
                          <a:latin typeface="微软雅黑" panose="020B0503020204020204" pitchFamily="34" charset="-122"/>
                          <a:ea typeface="微软雅黑" panose="020B0503020204020204" pitchFamily="34" charset="-122"/>
                        </a:rPr>
                        <a:t>特种作业人员需持证上岗，建立管理台账。</a:t>
                      </a:r>
                      <a:r>
                        <a:rPr lang="en-US" altLang="zh-CN" sz="1000">
                          <a:solidFill>
                            <a:srgbClr val="FF0000"/>
                          </a:solidFill>
                          <a:latin typeface="微软雅黑" panose="020B0503020204020204" pitchFamily="34" charset="-122"/>
                          <a:ea typeface="微软雅黑" panose="020B0503020204020204" pitchFamily="34" charset="-122"/>
                        </a:rPr>
                        <a:t>3.</a:t>
                      </a:r>
                      <a:r>
                        <a:rPr lang="zh-CN" altLang="en-US" sz="1000">
                          <a:solidFill>
                            <a:srgbClr val="FF0000"/>
                          </a:solidFill>
                          <a:latin typeface="微软雅黑" panose="020B0503020204020204" pitchFamily="34" charset="-122"/>
                          <a:ea typeface="微软雅黑" panose="020B0503020204020204" pitchFamily="34" charset="-122"/>
                        </a:rPr>
                        <a:t>定期组织对既定管理人员的任职资格和配备数量以及工作能力进行审查，保留审查痕迹。建立台账；</a:t>
                      </a:r>
                      <a:r>
                        <a:rPr lang="en-US" altLang="zh-CN" sz="1000">
                          <a:solidFill>
                            <a:srgbClr val="FF0000"/>
                          </a:solidFill>
                          <a:latin typeface="微软雅黑" panose="020B0503020204020204" pitchFamily="34" charset="-122"/>
                          <a:ea typeface="微软雅黑" panose="020B0503020204020204" pitchFamily="34" charset="-122"/>
                        </a:rPr>
                        <a:t>4.</a:t>
                      </a:r>
                      <a:r>
                        <a:rPr lang="zh-CN" altLang="en-US" sz="1000">
                          <a:solidFill>
                            <a:srgbClr val="FF0000"/>
                          </a:solidFill>
                          <a:latin typeface="微软雅黑" panose="020B0503020204020204" pitchFamily="34" charset="-122"/>
                          <a:ea typeface="微软雅黑" panose="020B0503020204020204" pitchFamily="34" charset="-122"/>
                        </a:rPr>
                        <a:t>主要管理人员、分包单位主要人员履职清晰，记录齐全。</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r h="378460">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sym typeface="+mn-ea"/>
                        </a:rPr>
                        <a:t>1.2.3</a:t>
                      </a:r>
                      <a:endParaRPr lang="zh-CN" alt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sz="1000">
                          <a:latin typeface="微软雅黑" panose="020B0503020204020204" pitchFamily="34" charset="-122"/>
                          <a:ea typeface="微软雅黑" panose="020B0503020204020204" pitchFamily="34" charset="-122"/>
                        </a:rPr>
                        <a:t>建立健全项目安全生产责任制；责任人员签字确认，开展安全生产责任制考核；</a:t>
                      </a:r>
                      <a:r>
                        <a:rPr sz="1000">
                          <a:solidFill>
                            <a:srgbClr val="FF0000"/>
                          </a:solidFill>
                          <a:latin typeface="微软雅黑" panose="020B0503020204020204" pitchFamily="34" charset="-122"/>
                          <a:ea typeface="微软雅黑" panose="020B0503020204020204" pitchFamily="34" charset="-122"/>
                        </a:rPr>
                        <a:t>项目管理人员按规定频次履责</a:t>
                      </a:r>
                      <a:r>
                        <a:rPr sz="1000">
                          <a:latin typeface="微软雅黑" panose="020B0503020204020204" pitchFamily="34" charset="-122"/>
                          <a:ea typeface="微软雅黑" panose="020B0503020204020204" pitchFamily="34" charset="-122"/>
                        </a:rPr>
                        <a:t>；建立“网格化”安全管理方案，落实安全主体责任，记录齐全，</a:t>
                      </a:r>
                      <a:r>
                        <a:rPr sz="1000">
                          <a:solidFill>
                            <a:srgbClr val="FF0000"/>
                          </a:solidFill>
                          <a:latin typeface="微软雅黑" panose="020B0503020204020204" pitchFamily="34" charset="-122"/>
                          <a:ea typeface="微软雅黑" panose="020B0503020204020204" pitchFamily="34" charset="-122"/>
                        </a:rPr>
                        <a:t>建立健全安全管理机制并有效实施。</a:t>
                      </a:r>
                      <a:endParaRPr sz="1000">
                        <a:solidFill>
                          <a:srgbClr val="FF0000"/>
                        </a:solidFill>
                        <a:latin typeface="微软雅黑" panose="020B0503020204020204" pitchFamily="34" charset="-122"/>
                        <a:ea typeface="微软雅黑" panose="020B0503020204020204" pitchFamily="34" charset="-122"/>
                      </a:endParaRPr>
                    </a:p>
                  </a:txBody>
                  <a:tcPr anchor="ctr" anchorCtr="0"/>
                </a:tc>
              </a:tr>
              <a:tr h="324485">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rPr>
                        <a:t>1.</a:t>
                      </a:r>
                      <a:r>
                        <a:rPr lang="zh-CN" altLang="en-US" sz="1000">
                          <a:solidFill>
                            <a:srgbClr val="FF0000"/>
                          </a:solidFill>
                          <a:latin typeface="微软雅黑" panose="020B0503020204020204" pitchFamily="34" charset="-122"/>
                          <a:ea typeface="微软雅黑" panose="020B0503020204020204" pitchFamily="34" charset="-122"/>
                        </a:rPr>
                        <a:t>健全安全生产责任制；</a:t>
                      </a:r>
                      <a:r>
                        <a:rPr lang="en-US" altLang="zh-CN" sz="1000">
                          <a:solidFill>
                            <a:srgbClr val="FF0000"/>
                          </a:solidFill>
                          <a:latin typeface="微软雅黑" panose="020B0503020204020204" pitchFamily="34" charset="-122"/>
                          <a:ea typeface="微软雅黑" panose="020B0503020204020204" pitchFamily="34" charset="-122"/>
                        </a:rPr>
                        <a:t>2.</a:t>
                      </a:r>
                      <a:r>
                        <a:rPr lang="zh-CN" altLang="en-US" sz="1000">
                          <a:solidFill>
                            <a:srgbClr val="FF0000"/>
                          </a:solidFill>
                          <a:latin typeface="微软雅黑" panose="020B0503020204020204" pitchFamily="34" charset="-122"/>
                          <a:ea typeface="微软雅黑" panose="020B0503020204020204" pitchFamily="34" charset="-122"/>
                        </a:rPr>
                        <a:t>开展安全生产责任制考核，责任人签字确认。</a:t>
                      </a:r>
                      <a:r>
                        <a:rPr lang="en-US" altLang="zh-CN" sz="1000">
                          <a:solidFill>
                            <a:srgbClr val="FF0000"/>
                          </a:solidFill>
                          <a:latin typeface="微软雅黑" panose="020B0503020204020204" pitchFamily="34" charset="-122"/>
                          <a:ea typeface="微软雅黑" panose="020B0503020204020204" pitchFamily="34" charset="-122"/>
                        </a:rPr>
                        <a:t>3.</a:t>
                      </a:r>
                      <a:r>
                        <a:rPr lang="zh-CN" altLang="en-US" sz="1000" b="1">
                          <a:solidFill>
                            <a:srgbClr val="FF0000"/>
                          </a:solidFill>
                          <a:latin typeface="微软雅黑" panose="020B0503020204020204" pitchFamily="34" charset="-122"/>
                          <a:ea typeface="微软雅黑" panose="020B0503020204020204" pitchFamily="34" charset="-122"/>
                          <a:sym typeface="+mn-ea"/>
                        </a:rPr>
                        <a:t>总包管理人员履责最低频次要求：项目经理，检查</a:t>
                      </a:r>
                      <a:r>
                        <a:rPr lang="en-US" altLang="zh-CN" sz="1000" b="1">
                          <a:solidFill>
                            <a:srgbClr val="FF0000"/>
                          </a:solidFill>
                          <a:latin typeface="微软雅黑" panose="020B0503020204020204" pitchFamily="34" charset="-122"/>
                          <a:ea typeface="微软雅黑" panose="020B0503020204020204" pitchFamily="34" charset="-122"/>
                          <a:sym typeface="+mn-ea"/>
                        </a:rPr>
                        <a:t>1</a:t>
                      </a:r>
                      <a:r>
                        <a:rPr lang="zh-CN" altLang="en-US" sz="1000" b="1">
                          <a:solidFill>
                            <a:srgbClr val="FF0000"/>
                          </a:solidFill>
                          <a:latin typeface="微软雅黑" panose="020B0503020204020204" pitchFamily="34" charset="-122"/>
                          <a:ea typeface="微软雅黑" panose="020B0503020204020204" pitchFamily="34" charset="-122"/>
                          <a:sym typeface="+mn-ea"/>
                        </a:rPr>
                        <a:t>次</a:t>
                      </a:r>
                      <a:r>
                        <a:rPr lang="en-US" altLang="zh-CN" sz="1000" b="1">
                          <a:solidFill>
                            <a:srgbClr val="FF0000"/>
                          </a:solidFill>
                          <a:latin typeface="微软雅黑" panose="020B0503020204020204" pitchFamily="34" charset="-122"/>
                          <a:ea typeface="微软雅黑" panose="020B0503020204020204" pitchFamily="34" charset="-122"/>
                          <a:sym typeface="+mn-ea"/>
                        </a:rPr>
                        <a:t>/</a:t>
                      </a:r>
                      <a:r>
                        <a:rPr lang="zh-CN" altLang="en-US" sz="1000" b="1">
                          <a:solidFill>
                            <a:srgbClr val="FF0000"/>
                          </a:solidFill>
                          <a:latin typeface="微软雅黑" panose="020B0503020204020204" pitchFamily="34" charset="-122"/>
                          <a:ea typeface="微软雅黑" panose="020B0503020204020204" pitchFamily="34" charset="-122"/>
                          <a:sym typeface="+mn-ea"/>
                        </a:rPr>
                        <a:t>周，会议</a:t>
                      </a:r>
                      <a:r>
                        <a:rPr lang="en-US" altLang="zh-CN" sz="1000" b="1">
                          <a:solidFill>
                            <a:srgbClr val="FF0000"/>
                          </a:solidFill>
                          <a:latin typeface="微软雅黑" panose="020B0503020204020204" pitchFamily="34" charset="-122"/>
                          <a:ea typeface="微软雅黑" panose="020B0503020204020204" pitchFamily="34" charset="-122"/>
                          <a:sym typeface="+mn-ea"/>
                        </a:rPr>
                        <a:t>1</a:t>
                      </a:r>
                      <a:r>
                        <a:rPr lang="zh-CN" altLang="en-US" sz="1000" b="1">
                          <a:solidFill>
                            <a:srgbClr val="FF0000"/>
                          </a:solidFill>
                          <a:latin typeface="微软雅黑" panose="020B0503020204020204" pitchFamily="34" charset="-122"/>
                          <a:ea typeface="微软雅黑" panose="020B0503020204020204" pitchFamily="34" charset="-122"/>
                          <a:sym typeface="+mn-ea"/>
                        </a:rPr>
                        <a:t>次</a:t>
                      </a:r>
                      <a:r>
                        <a:rPr lang="en-US" altLang="zh-CN" sz="1000" b="1">
                          <a:solidFill>
                            <a:srgbClr val="FF0000"/>
                          </a:solidFill>
                          <a:latin typeface="微软雅黑" panose="020B0503020204020204" pitchFamily="34" charset="-122"/>
                          <a:ea typeface="微软雅黑" panose="020B0503020204020204" pitchFamily="34" charset="-122"/>
                          <a:sym typeface="+mn-ea"/>
                        </a:rPr>
                        <a:t>/</a:t>
                      </a:r>
                      <a:r>
                        <a:rPr lang="zh-CN" altLang="en-US" sz="1000" b="1">
                          <a:solidFill>
                            <a:srgbClr val="FF0000"/>
                          </a:solidFill>
                          <a:latin typeface="微软雅黑" panose="020B0503020204020204" pitchFamily="34" charset="-122"/>
                          <a:ea typeface="微软雅黑" panose="020B0503020204020204" pitchFamily="34" charset="-122"/>
                          <a:sym typeface="+mn-ea"/>
                        </a:rPr>
                        <a:t>周；</a:t>
                      </a:r>
                      <a:r>
                        <a:rPr lang="zh-CN" altLang="en-US" sz="1000" b="1">
                          <a:solidFill>
                            <a:srgbClr val="FF0000"/>
                          </a:solidFill>
                          <a:latin typeface="微软雅黑" panose="020B0503020204020204" pitchFamily="34" charset="-122"/>
                          <a:ea typeface="微软雅黑" panose="020B0503020204020204" pitchFamily="34" charset="-122"/>
                          <a:sym typeface="+mn-ea"/>
                        </a:rPr>
                        <a:t>生产经理，检查</a:t>
                      </a:r>
                      <a:r>
                        <a:rPr lang="en-US" altLang="zh-CN" sz="1000" b="1">
                          <a:solidFill>
                            <a:srgbClr val="FF0000"/>
                          </a:solidFill>
                          <a:latin typeface="微软雅黑" panose="020B0503020204020204" pitchFamily="34" charset="-122"/>
                          <a:ea typeface="微软雅黑" panose="020B0503020204020204" pitchFamily="34" charset="-122"/>
                          <a:sym typeface="+mn-ea"/>
                        </a:rPr>
                        <a:t>2</a:t>
                      </a:r>
                      <a:r>
                        <a:rPr lang="zh-CN" altLang="en-US" sz="1000" b="1">
                          <a:solidFill>
                            <a:srgbClr val="FF0000"/>
                          </a:solidFill>
                          <a:latin typeface="微软雅黑" panose="020B0503020204020204" pitchFamily="34" charset="-122"/>
                          <a:ea typeface="微软雅黑" panose="020B0503020204020204" pitchFamily="34" charset="-122"/>
                          <a:sym typeface="+mn-ea"/>
                        </a:rPr>
                        <a:t>次</a:t>
                      </a:r>
                      <a:r>
                        <a:rPr lang="en-US" altLang="zh-CN" sz="1000" b="1">
                          <a:solidFill>
                            <a:srgbClr val="FF0000"/>
                          </a:solidFill>
                          <a:latin typeface="微软雅黑" panose="020B0503020204020204" pitchFamily="34" charset="-122"/>
                          <a:ea typeface="微软雅黑" panose="020B0503020204020204" pitchFamily="34" charset="-122"/>
                          <a:sym typeface="+mn-ea"/>
                        </a:rPr>
                        <a:t>/</a:t>
                      </a:r>
                      <a:r>
                        <a:rPr lang="zh-CN" altLang="en-US" sz="1000" b="1">
                          <a:solidFill>
                            <a:srgbClr val="FF0000"/>
                          </a:solidFill>
                          <a:latin typeface="微软雅黑" panose="020B0503020204020204" pitchFamily="34" charset="-122"/>
                          <a:ea typeface="微软雅黑" panose="020B0503020204020204" pitchFamily="34" charset="-122"/>
                          <a:sym typeface="+mn-ea"/>
                        </a:rPr>
                        <a:t>周，会议</a:t>
                      </a:r>
                      <a:r>
                        <a:rPr lang="en-US" altLang="zh-CN" sz="1000" b="1">
                          <a:solidFill>
                            <a:srgbClr val="FF0000"/>
                          </a:solidFill>
                          <a:latin typeface="微软雅黑" panose="020B0503020204020204" pitchFamily="34" charset="-122"/>
                          <a:ea typeface="微软雅黑" panose="020B0503020204020204" pitchFamily="34" charset="-122"/>
                          <a:sym typeface="+mn-ea"/>
                        </a:rPr>
                        <a:t>1</a:t>
                      </a:r>
                      <a:r>
                        <a:rPr lang="zh-CN" altLang="en-US" sz="1000" b="1">
                          <a:solidFill>
                            <a:srgbClr val="FF0000"/>
                          </a:solidFill>
                          <a:latin typeface="微软雅黑" panose="020B0503020204020204" pitchFamily="34" charset="-122"/>
                          <a:ea typeface="微软雅黑" panose="020B0503020204020204" pitchFamily="34" charset="-122"/>
                          <a:sym typeface="+mn-ea"/>
                        </a:rPr>
                        <a:t>次</a:t>
                      </a:r>
                      <a:r>
                        <a:rPr lang="en-US" altLang="zh-CN" sz="1000" b="1">
                          <a:solidFill>
                            <a:srgbClr val="FF0000"/>
                          </a:solidFill>
                          <a:latin typeface="微软雅黑" panose="020B0503020204020204" pitchFamily="34" charset="-122"/>
                          <a:ea typeface="微软雅黑" panose="020B0503020204020204" pitchFamily="34" charset="-122"/>
                          <a:sym typeface="+mn-ea"/>
                        </a:rPr>
                        <a:t>/</a:t>
                      </a:r>
                      <a:r>
                        <a:rPr lang="zh-CN" altLang="en-US" sz="1000" b="1">
                          <a:solidFill>
                            <a:srgbClr val="FF0000"/>
                          </a:solidFill>
                          <a:latin typeface="微软雅黑" panose="020B0503020204020204" pitchFamily="34" charset="-122"/>
                          <a:ea typeface="微软雅黑" panose="020B0503020204020204" pitchFamily="34" charset="-122"/>
                          <a:sym typeface="+mn-ea"/>
                        </a:rPr>
                        <a:t>周；安全总监，检查</a:t>
                      </a:r>
                      <a:r>
                        <a:rPr lang="en-US" altLang="zh-CN" sz="1000" b="1">
                          <a:solidFill>
                            <a:srgbClr val="FF0000"/>
                          </a:solidFill>
                          <a:latin typeface="微软雅黑" panose="020B0503020204020204" pitchFamily="34" charset="-122"/>
                          <a:ea typeface="微软雅黑" panose="020B0503020204020204" pitchFamily="34" charset="-122"/>
                          <a:sym typeface="+mn-ea"/>
                        </a:rPr>
                        <a:t>1</a:t>
                      </a:r>
                      <a:r>
                        <a:rPr lang="zh-CN" altLang="en-US" sz="1000" b="1">
                          <a:solidFill>
                            <a:srgbClr val="FF0000"/>
                          </a:solidFill>
                          <a:latin typeface="微软雅黑" panose="020B0503020204020204" pitchFamily="34" charset="-122"/>
                          <a:ea typeface="微软雅黑" panose="020B0503020204020204" pitchFamily="34" charset="-122"/>
                          <a:sym typeface="+mn-ea"/>
                        </a:rPr>
                        <a:t>次</a:t>
                      </a:r>
                      <a:r>
                        <a:rPr lang="en-US" altLang="zh-CN" sz="1000" b="1">
                          <a:solidFill>
                            <a:srgbClr val="FF0000"/>
                          </a:solidFill>
                          <a:latin typeface="微软雅黑" panose="020B0503020204020204" pitchFamily="34" charset="-122"/>
                          <a:ea typeface="微软雅黑" panose="020B0503020204020204" pitchFamily="34" charset="-122"/>
                          <a:sym typeface="+mn-ea"/>
                        </a:rPr>
                        <a:t>/</a:t>
                      </a:r>
                      <a:r>
                        <a:rPr lang="zh-CN" altLang="en-US" sz="1000" b="1">
                          <a:solidFill>
                            <a:srgbClr val="FF0000"/>
                          </a:solidFill>
                          <a:latin typeface="微软雅黑" panose="020B0503020204020204" pitchFamily="34" charset="-122"/>
                          <a:ea typeface="微软雅黑" panose="020B0503020204020204" pitchFamily="34" charset="-122"/>
                          <a:sym typeface="+mn-ea"/>
                        </a:rPr>
                        <a:t>天，会议</a:t>
                      </a:r>
                      <a:r>
                        <a:rPr lang="en-US" altLang="zh-CN" sz="1000" b="1">
                          <a:solidFill>
                            <a:srgbClr val="FF0000"/>
                          </a:solidFill>
                          <a:latin typeface="微软雅黑" panose="020B0503020204020204" pitchFamily="34" charset="-122"/>
                          <a:ea typeface="微软雅黑" panose="020B0503020204020204" pitchFamily="34" charset="-122"/>
                          <a:sym typeface="+mn-ea"/>
                        </a:rPr>
                        <a:t>1</a:t>
                      </a:r>
                      <a:r>
                        <a:rPr lang="zh-CN" altLang="en-US" sz="1000" b="1">
                          <a:solidFill>
                            <a:srgbClr val="FF0000"/>
                          </a:solidFill>
                          <a:latin typeface="微软雅黑" panose="020B0503020204020204" pitchFamily="34" charset="-122"/>
                          <a:ea typeface="微软雅黑" panose="020B0503020204020204" pitchFamily="34" charset="-122"/>
                          <a:sym typeface="+mn-ea"/>
                        </a:rPr>
                        <a:t>次</a:t>
                      </a:r>
                      <a:r>
                        <a:rPr lang="en-US" altLang="zh-CN" sz="1000" b="1">
                          <a:solidFill>
                            <a:srgbClr val="FF0000"/>
                          </a:solidFill>
                          <a:latin typeface="微软雅黑" panose="020B0503020204020204" pitchFamily="34" charset="-122"/>
                          <a:ea typeface="微软雅黑" panose="020B0503020204020204" pitchFamily="34" charset="-122"/>
                          <a:sym typeface="+mn-ea"/>
                        </a:rPr>
                        <a:t>/</a:t>
                      </a:r>
                      <a:r>
                        <a:rPr lang="zh-CN" altLang="en-US" sz="1000" b="1">
                          <a:solidFill>
                            <a:srgbClr val="FF0000"/>
                          </a:solidFill>
                          <a:latin typeface="微软雅黑" panose="020B0503020204020204" pitchFamily="34" charset="-122"/>
                          <a:ea typeface="微软雅黑" panose="020B0503020204020204" pitchFamily="34" charset="-122"/>
                          <a:sym typeface="+mn-ea"/>
                        </a:rPr>
                        <a:t>周；专职安全员：检查</a:t>
                      </a:r>
                      <a:r>
                        <a:rPr lang="en-US" altLang="zh-CN" sz="1000" b="1">
                          <a:solidFill>
                            <a:srgbClr val="FF0000"/>
                          </a:solidFill>
                          <a:latin typeface="微软雅黑" panose="020B0503020204020204" pitchFamily="34" charset="-122"/>
                          <a:ea typeface="微软雅黑" panose="020B0503020204020204" pitchFamily="34" charset="-122"/>
                          <a:sym typeface="+mn-ea"/>
                        </a:rPr>
                        <a:t>1</a:t>
                      </a:r>
                      <a:r>
                        <a:rPr lang="zh-CN" altLang="en-US" sz="1000" b="1">
                          <a:solidFill>
                            <a:srgbClr val="FF0000"/>
                          </a:solidFill>
                          <a:latin typeface="微软雅黑" panose="020B0503020204020204" pitchFamily="34" charset="-122"/>
                          <a:ea typeface="微软雅黑" panose="020B0503020204020204" pitchFamily="34" charset="-122"/>
                          <a:sym typeface="+mn-ea"/>
                        </a:rPr>
                        <a:t>次</a:t>
                      </a:r>
                      <a:r>
                        <a:rPr lang="en-US" altLang="zh-CN" sz="1000" b="1">
                          <a:solidFill>
                            <a:srgbClr val="FF0000"/>
                          </a:solidFill>
                          <a:latin typeface="微软雅黑" panose="020B0503020204020204" pitchFamily="34" charset="-122"/>
                          <a:ea typeface="微软雅黑" panose="020B0503020204020204" pitchFamily="34" charset="-122"/>
                          <a:sym typeface="+mn-ea"/>
                        </a:rPr>
                        <a:t>/</a:t>
                      </a:r>
                      <a:r>
                        <a:rPr lang="zh-CN" altLang="en-US" sz="1000" b="1">
                          <a:solidFill>
                            <a:srgbClr val="FF0000"/>
                          </a:solidFill>
                          <a:latin typeface="微软雅黑" panose="020B0503020204020204" pitchFamily="34" charset="-122"/>
                          <a:ea typeface="微软雅黑" panose="020B0503020204020204" pitchFamily="34" charset="-122"/>
                          <a:sym typeface="+mn-ea"/>
                        </a:rPr>
                        <a:t>天，会议</a:t>
                      </a:r>
                      <a:r>
                        <a:rPr lang="en-US" altLang="zh-CN" sz="1000" b="1">
                          <a:solidFill>
                            <a:srgbClr val="FF0000"/>
                          </a:solidFill>
                          <a:latin typeface="微软雅黑" panose="020B0503020204020204" pitchFamily="34" charset="-122"/>
                          <a:ea typeface="微软雅黑" panose="020B0503020204020204" pitchFamily="34" charset="-122"/>
                          <a:sym typeface="+mn-ea"/>
                        </a:rPr>
                        <a:t>1</a:t>
                      </a:r>
                      <a:r>
                        <a:rPr lang="zh-CN" altLang="en-US" sz="1000" b="1">
                          <a:solidFill>
                            <a:srgbClr val="FF0000"/>
                          </a:solidFill>
                          <a:latin typeface="微软雅黑" panose="020B0503020204020204" pitchFamily="34" charset="-122"/>
                          <a:ea typeface="微软雅黑" panose="020B0503020204020204" pitchFamily="34" charset="-122"/>
                          <a:sym typeface="+mn-ea"/>
                        </a:rPr>
                        <a:t>次</a:t>
                      </a:r>
                      <a:r>
                        <a:rPr lang="en-US" altLang="zh-CN" sz="1000" b="1">
                          <a:solidFill>
                            <a:srgbClr val="FF0000"/>
                          </a:solidFill>
                          <a:latin typeface="微软雅黑" panose="020B0503020204020204" pitchFamily="34" charset="-122"/>
                          <a:ea typeface="微软雅黑" panose="020B0503020204020204" pitchFamily="34" charset="-122"/>
                          <a:sym typeface="+mn-ea"/>
                        </a:rPr>
                        <a:t>/</a:t>
                      </a:r>
                      <a:r>
                        <a:rPr lang="zh-CN" altLang="en-US" sz="1000" b="1">
                          <a:solidFill>
                            <a:srgbClr val="FF0000"/>
                          </a:solidFill>
                          <a:latin typeface="微软雅黑" panose="020B0503020204020204" pitchFamily="34" charset="-122"/>
                          <a:ea typeface="微软雅黑" panose="020B0503020204020204" pitchFamily="34" charset="-122"/>
                          <a:sym typeface="+mn-ea"/>
                        </a:rPr>
                        <a:t>周；</a:t>
                      </a:r>
                      <a:r>
                        <a:rPr lang="en-US" altLang="zh-CN" sz="1000" b="0">
                          <a:solidFill>
                            <a:srgbClr val="FF0000"/>
                          </a:solidFill>
                          <a:latin typeface="微软雅黑" panose="020B0503020204020204" pitchFamily="34" charset="-122"/>
                          <a:ea typeface="微软雅黑" panose="020B0503020204020204" pitchFamily="34" charset="-122"/>
                          <a:sym typeface="+mn-ea"/>
                        </a:rPr>
                        <a:t>4.</a:t>
                      </a:r>
                      <a:r>
                        <a:rPr lang="zh-CN" altLang="en-US" sz="1000">
                          <a:solidFill>
                            <a:srgbClr val="FF0000"/>
                          </a:solidFill>
                          <a:latin typeface="微软雅黑" panose="020B0503020204020204" pitchFamily="34" charset="-122"/>
                          <a:ea typeface="微软雅黑" panose="020B0503020204020204" pitchFamily="34" charset="-122"/>
                        </a:rPr>
                        <a:t>建立</a:t>
                      </a:r>
                      <a:r>
                        <a:rPr lang="en-US" altLang="zh-CN" sz="1000">
                          <a:solidFill>
                            <a:srgbClr val="FF0000"/>
                          </a:solidFill>
                          <a:latin typeface="微软雅黑" panose="020B0503020204020204" pitchFamily="34" charset="-122"/>
                          <a:ea typeface="微软雅黑" panose="020B0503020204020204" pitchFamily="34" charset="-122"/>
                        </a:rPr>
                        <a:t>“</a:t>
                      </a:r>
                      <a:r>
                        <a:rPr lang="zh-CN" altLang="en-US" sz="1000">
                          <a:solidFill>
                            <a:srgbClr val="FF0000"/>
                          </a:solidFill>
                          <a:latin typeface="微软雅黑" panose="020B0503020204020204" pitchFamily="34" charset="-122"/>
                          <a:ea typeface="微软雅黑" panose="020B0503020204020204" pitchFamily="34" charset="-122"/>
                        </a:rPr>
                        <a:t>网格化</a:t>
                      </a:r>
                      <a:r>
                        <a:rPr lang="en-US" altLang="zh-CN" sz="1000">
                          <a:solidFill>
                            <a:srgbClr val="FF0000"/>
                          </a:solidFill>
                          <a:latin typeface="微软雅黑" panose="020B0503020204020204" pitchFamily="34" charset="-122"/>
                          <a:ea typeface="微软雅黑" panose="020B0503020204020204" pitchFamily="34" charset="-122"/>
                        </a:rPr>
                        <a:t>”</a:t>
                      </a:r>
                      <a:r>
                        <a:rPr lang="zh-CN" altLang="en-US" sz="1000">
                          <a:solidFill>
                            <a:srgbClr val="FF0000"/>
                          </a:solidFill>
                          <a:latin typeface="微软雅黑" panose="020B0503020204020204" pitchFamily="34" charset="-122"/>
                          <a:ea typeface="微软雅黑" panose="020B0503020204020204" pitchFamily="34" charset="-122"/>
                        </a:rPr>
                        <a:t>安全管理方案，落实安全主体责任。</a:t>
                      </a:r>
                      <a:r>
                        <a:rPr lang="en-US" altLang="zh-CN" sz="1000">
                          <a:solidFill>
                            <a:srgbClr val="FF0000"/>
                          </a:solidFill>
                          <a:latin typeface="微软雅黑" panose="020B0503020204020204" pitchFamily="34" charset="-122"/>
                          <a:ea typeface="微软雅黑" panose="020B0503020204020204" pitchFamily="34" charset="-122"/>
                        </a:rPr>
                        <a:t>5.</a:t>
                      </a:r>
                      <a:r>
                        <a:rPr lang="zh-CN" altLang="en-US" sz="1000" b="1">
                          <a:solidFill>
                            <a:srgbClr val="FF0000"/>
                          </a:solidFill>
                          <a:latin typeface="微软雅黑" panose="020B0503020204020204" pitchFamily="34" charset="-122"/>
                          <a:ea typeface="微软雅黑" panose="020B0503020204020204" pitchFamily="34" charset="-122"/>
                          <a:sym typeface="+mn-ea"/>
                        </a:rPr>
                        <a:t>按照</a:t>
                      </a:r>
                      <a:r>
                        <a:rPr lang="en-US" altLang="zh-CN" sz="1000" b="1">
                          <a:solidFill>
                            <a:srgbClr val="FF0000"/>
                          </a:solidFill>
                          <a:latin typeface="微软雅黑" panose="020B0503020204020204" pitchFamily="34" charset="-122"/>
                          <a:ea typeface="微软雅黑" panose="020B0503020204020204" pitchFamily="34" charset="-122"/>
                          <a:sym typeface="+mn-ea"/>
                        </a:rPr>
                        <a:t>“</a:t>
                      </a:r>
                      <a:r>
                        <a:rPr lang="zh-CN" altLang="en-US" sz="1000" b="1">
                          <a:solidFill>
                            <a:srgbClr val="FF0000"/>
                          </a:solidFill>
                          <a:latin typeface="微软雅黑" panose="020B0503020204020204" pitchFamily="34" charset="-122"/>
                          <a:ea typeface="微软雅黑" panose="020B0503020204020204" pitchFamily="34" charset="-122"/>
                          <a:sym typeface="+mn-ea"/>
                        </a:rPr>
                        <a:t>网格化</a:t>
                      </a:r>
                      <a:r>
                        <a:rPr lang="en-US" altLang="zh-CN" sz="1000" b="1">
                          <a:solidFill>
                            <a:srgbClr val="FF0000"/>
                          </a:solidFill>
                          <a:latin typeface="微软雅黑" panose="020B0503020204020204" pitchFamily="34" charset="-122"/>
                          <a:ea typeface="微软雅黑" panose="020B0503020204020204" pitchFamily="34" charset="-122"/>
                          <a:sym typeface="+mn-ea"/>
                        </a:rPr>
                        <a:t>”</a:t>
                      </a:r>
                      <a:r>
                        <a:rPr lang="zh-CN" altLang="en-US" sz="1000" b="1">
                          <a:solidFill>
                            <a:srgbClr val="FF0000"/>
                          </a:solidFill>
                          <a:latin typeface="微软雅黑" panose="020B0503020204020204" pitchFamily="34" charset="-122"/>
                          <a:ea typeface="微软雅黑" panose="020B0503020204020204" pitchFamily="34" charset="-122"/>
                          <a:sym typeface="+mn-ea"/>
                        </a:rPr>
                        <a:t>安全管理方案建立健全安全管理机制并有效实施。</a:t>
                      </a:r>
                      <a:endParaRPr lang="en-US" altLang="zh-CN" sz="1000">
                        <a:solidFill>
                          <a:srgbClr val="FF0000"/>
                        </a:solidFill>
                        <a:latin typeface="微软雅黑" panose="020B0503020204020204" pitchFamily="34" charset="-122"/>
                        <a:ea typeface="微软雅黑" panose="020B0503020204020204" pitchFamily="34" charset="-122"/>
                      </a:endParaRPr>
                    </a:p>
                  </a:txBody>
                  <a:tcPr anchor="ctr" anchorCtr="0"/>
                </a:tc>
              </a:tr>
              <a:tr h="324485">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sym typeface="+mn-ea"/>
                        </a:rPr>
                        <a:t>1.2.4</a:t>
                      </a:r>
                      <a:endParaRPr lang="zh-CN" altLang="en-US" sz="1000">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zh-CN" altLang="en-US" sz="1000">
                          <a:solidFill>
                            <a:schemeClr val="tx1"/>
                          </a:solidFill>
                          <a:latin typeface="微软雅黑" panose="020B0503020204020204" pitchFamily="34" charset="-122"/>
                          <a:ea typeface="微软雅黑" panose="020B0503020204020204" pitchFamily="34" charset="-122"/>
                        </a:rPr>
                        <a:t>在施工现场办公场所内显著位置悬挂项目安全生产组织机构网络图及主要岗位安全文明施工安全职责框架图</a:t>
                      </a:r>
                      <a:endParaRPr lang="zh-CN" altLang="en-US" sz="1000">
                        <a:solidFill>
                          <a:schemeClr val="tx1"/>
                        </a:solidFill>
                        <a:latin typeface="微软雅黑" panose="020B0503020204020204" pitchFamily="34" charset="-122"/>
                        <a:ea typeface="微软雅黑" panose="020B0503020204020204" pitchFamily="34" charset="-122"/>
                      </a:endParaRPr>
                    </a:p>
                  </a:txBody>
                  <a:tcPr anchor="ctr" anchorCtr="0"/>
                </a:tc>
              </a:tr>
              <a:tr h="324485">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办公场所显著位置悬挂组织机构网络图及职责框架图</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bl>
          </a:graphicData>
        </a:graphic>
      </p:graphicFrame>
    </p:spTree>
  </p:cSld>
  <p:clrMapOvr>
    <a:masterClrMapping/>
  </p:clrMapOvr>
  <p:transition spd="slow" advClick="0" advTm="8000">
    <p:rand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18465" y="555625"/>
            <a:ext cx="5434965" cy="306705"/>
          </a:xfrm>
          <a:prstGeom prst="rect">
            <a:avLst/>
          </a:prstGeom>
          <a:noFill/>
        </p:spPr>
        <p:txBody>
          <a:bodyPr wrap="square" rtlCol="0">
            <a:spAutoFit/>
          </a:bodyPr>
          <a:p>
            <a:r>
              <a:rPr lang="en-US" altLang="zh-CN" sz="1400" b="1">
                <a:solidFill>
                  <a:srgbClr val="00B0F0"/>
                </a:solidFill>
                <a:latin typeface="微软雅黑" panose="020B0503020204020204" pitchFamily="34" charset="-122"/>
                <a:ea typeface="微软雅黑" panose="020B0503020204020204" pitchFamily="34" charset="-122"/>
                <a:sym typeface="+mn-ea"/>
              </a:rPr>
              <a:t>1.</a:t>
            </a:r>
            <a:r>
              <a:rPr lang="zh-CN" altLang="en-US" sz="1400" b="1">
                <a:solidFill>
                  <a:srgbClr val="00B0F0"/>
                </a:solidFill>
                <a:latin typeface="微软雅黑" panose="020B0503020204020204" pitchFamily="34" charset="-122"/>
                <a:ea typeface="微软雅黑" panose="020B0503020204020204" pitchFamily="34" charset="-122"/>
                <a:sym typeface="+mn-ea"/>
              </a:rPr>
              <a:t>目标与职责</a:t>
            </a:r>
            <a:endParaRPr lang="zh-CN" altLang="en-US"/>
          </a:p>
        </p:txBody>
      </p:sp>
      <p:sp>
        <p:nvSpPr>
          <p:cNvPr id="4" name="文本框 3"/>
          <p:cNvSpPr txBox="1"/>
          <p:nvPr/>
        </p:nvSpPr>
        <p:spPr>
          <a:xfrm>
            <a:off x="396240" y="196215"/>
            <a:ext cx="4110355" cy="368300"/>
          </a:xfrm>
          <a:prstGeom prst="rect">
            <a:avLst/>
          </a:prstGeom>
          <a:noFill/>
        </p:spPr>
        <p:txBody>
          <a:bodyPr wrap="square" rtlCol="0">
            <a:spAutoFit/>
          </a:bodyPr>
          <a:p>
            <a:r>
              <a:rPr lang="zh-CN" altLang="en-US" b="1">
                <a:solidFill>
                  <a:schemeClr val="bg1"/>
                </a:solidFill>
                <a:latin typeface="微软雅黑" panose="020B0503020204020204" pitchFamily="34" charset="-122"/>
                <a:ea typeface="微软雅黑" panose="020B0503020204020204" pitchFamily="34" charset="-122"/>
                <a:sym typeface="+mn-ea"/>
              </a:rPr>
              <a:t>二</a:t>
            </a:r>
            <a:r>
              <a:rPr lang="zh-CN" altLang="en-US" b="1">
                <a:solidFill>
                  <a:schemeClr val="bg1"/>
                </a:solidFill>
                <a:latin typeface="微软雅黑" panose="020B0503020204020204" pitchFamily="34" charset="-122"/>
                <a:ea typeface="微软雅黑" panose="020B0503020204020204" pitchFamily="34" charset="-122"/>
              </a:rPr>
              <a:t>、总包安全管理行为检查标准解读</a:t>
            </a:r>
            <a:endParaRPr lang="zh-CN" altLang="en-US" b="1">
              <a:solidFill>
                <a:schemeClr val="bg1"/>
              </a:solidFill>
              <a:latin typeface="微软雅黑" panose="020B0503020204020204" pitchFamily="34" charset="-122"/>
              <a:ea typeface="微软雅黑" panose="020B0503020204020204" pitchFamily="34" charset="-122"/>
            </a:endParaRPr>
          </a:p>
        </p:txBody>
      </p:sp>
      <p:graphicFrame>
        <p:nvGraphicFramePr>
          <p:cNvPr id="6" name="表格 5"/>
          <p:cNvGraphicFramePr/>
          <p:nvPr>
            <p:custDataLst>
              <p:tags r:id="rId1"/>
            </p:custDataLst>
          </p:nvPr>
        </p:nvGraphicFramePr>
        <p:xfrm>
          <a:off x="415925" y="907415"/>
          <a:ext cx="8360410" cy="3054985"/>
        </p:xfrm>
        <a:graphic>
          <a:graphicData uri="http://schemas.openxmlformats.org/drawingml/2006/table">
            <a:tbl>
              <a:tblPr firstRow="1" bandRow="1">
                <a:tableStyleId>{5C22544A-7EE6-4342-B048-85BDC9FD1C3A}</a:tableStyleId>
              </a:tblPr>
              <a:tblGrid>
                <a:gridCol w="962025"/>
                <a:gridCol w="7398385"/>
              </a:tblGrid>
              <a:tr h="309245">
                <a:tc gridSpan="2">
                  <a:txBody>
                    <a:bodyPr/>
                    <a:p>
                      <a:pPr algn="ctr">
                        <a:buNone/>
                      </a:pPr>
                      <a:r>
                        <a:rPr lang="en-US" altLang="zh-CN" sz="1200">
                          <a:latin typeface="微软雅黑" panose="020B0503020204020204" pitchFamily="34" charset="-122"/>
                          <a:ea typeface="微软雅黑" panose="020B0503020204020204" pitchFamily="34" charset="-122"/>
                        </a:rPr>
                        <a:t>1.3</a:t>
                      </a:r>
                      <a:r>
                        <a:rPr lang="zh-CN" altLang="en-US" sz="1200">
                          <a:latin typeface="微软雅黑" panose="020B0503020204020204" pitchFamily="34" charset="-122"/>
                          <a:ea typeface="微软雅黑" panose="020B0503020204020204" pitchFamily="34" charset="-122"/>
                        </a:rPr>
                        <a:t>安全投入</a:t>
                      </a:r>
                      <a:endParaRPr lang="zh-CN" altLang="en-US" sz="1200">
                        <a:latin typeface="微软雅黑" panose="020B0503020204020204" pitchFamily="34" charset="-122"/>
                        <a:ea typeface="微软雅黑" panose="020B0503020204020204" pitchFamily="34" charset="-122"/>
                      </a:endParaRPr>
                    </a:p>
                  </a:txBody>
                  <a:tcPr anchor="ctr" anchorCtr="0"/>
                </a:tc>
                <a:tc hMerge="1">
                  <a:tcPr anchor="ctr" anchorCtr="0"/>
                </a:tc>
              </a:tr>
              <a:tr h="387350">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sym typeface="+mn-ea"/>
                        </a:rPr>
                        <a:t>1.3.1</a:t>
                      </a:r>
                      <a:endParaRPr lang="zh-CN" alt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sz="1000">
                          <a:latin typeface="微软雅黑" panose="020B0503020204020204" pitchFamily="34" charset="-122"/>
                          <a:ea typeface="微软雅黑" panose="020B0503020204020204" pitchFamily="34" charset="-122"/>
                        </a:rPr>
                        <a:t>编制《建设工程安全文明施工措施费用使用计划（含危大工程）》（安全文明施工措施清单）并按计划投入；编制月度安全费用使用台账，票证齐全并向监理单位报审；</a:t>
                      </a:r>
                      <a:endParaRPr sz="1000">
                        <a:latin typeface="微软雅黑" panose="020B0503020204020204" pitchFamily="34" charset="-122"/>
                        <a:ea typeface="微软雅黑" panose="020B0503020204020204" pitchFamily="34" charset="-122"/>
                      </a:endParaRPr>
                    </a:p>
                  </a:txBody>
                  <a:tcPr anchor="ctr" anchorCtr="0"/>
                </a:tc>
              </a:tr>
              <a:tr h="509905">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rPr>
                        <a:t>1.</a:t>
                      </a:r>
                      <a:r>
                        <a:rPr lang="zh-CN" altLang="en-US" sz="1000">
                          <a:solidFill>
                            <a:srgbClr val="FF0000"/>
                          </a:solidFill>
                          <a:latin typeface="微软雅黑" panose="020B0503020204020204" pitchFamily="34" charset="-122"/>
                          <a:ea typeface="微软雅黑" panose="020B0503020204020204" pitchFamily="34" charset="-122"/>
                        </a:rPr>
                        <a:t>编制安措费使用计划，每月申报。</a:t>
                      </a:r>
                      <a:endParaRPr lang="zh-CN" altLang="en-US" sz="1000">
                        <a:solidFill>
                          <a:srgbClr val="FF0000"/>
                        </a:solidFill>
                        <a:latin typeface="微软雅黑" panose="020B0503020204020204" pitchFamily="34" charset="-122"/>
                        <a:ea typeface="微软雅黑" panose="020B0503020204020204" pitchFamily="34" charset="-122"/>
                      </a:endParaRPr>
                    </a:p>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rPr>
                        <a:t>2.</a:t>
                      </a:r>
                      <a:r>
                        <a:rPr lang="zh-CN" altLang="en-US" sz="1000">
                          <a:solidFill>
                            <a:srgbClr val="FF0000"/>
                          </a:solidFill>
                          <a:latin typeface="微软雅黑" panose="020B0503020204020204" pitchFamily="34" charset="-122"/>
                          <a:ea typeface="微软雅黑" panose="020B0503020204020204" pitchFamily="34" charset="-122"/>
                        </a:rPr>
                        <a:t>编制月度安措费使用台账，收集相关票据并向监理报审。</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r h="362585">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sym typeface="+mn-ea"/>
                        </a:rPr>
                        <a:t>1.3.2</a:t>
                      </a:r>
                      <a:endParaRPr lang="zh-CN" alt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lang="en-US" altLang="zh-CN" sz="1000">
                          <a:latin typeface="微软雅黑" panose="020B0503020204020204" pitchFamily="34" charset="-122"/>
                          <a:ea typeface="微软雅黑" panose="020B0503020204020204" pitchFamily="34" charset="-122"/>
                        </a:rPr>
                        <a:t>购置工伤等安全责任险，建立《项目安全责任险购置管理清单》</a:t>
                      </a:r>
                      <a:endParaRPr lang="en-US" altLang="zh-CN" sz="1000">
                        <a:latin typeface="微软雅黑" panose="020B0503020204020204" pitchFamily="34" charset="-122"/>
                        <a:ea typeface="微软雅黑" panose="020B0503020204020204" pitchFamily="34" charset="-122"/>
                      </a:endParaRPr>
                    </a:p>
                  </a:txBody>
                  <a:tcPr anchor="ctr" anchorCtr="0"/>
                </a:tc>
              </a:tr>
              <a:tr h="549275">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购置保险，建立清单</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bl>
          </a:graphicData>
        </a:graphic>
      </p:graphicFrame>
    </p:spTree>
  </p:cSld>
  <p:clrMapOvr>
    <a:masterClrMapping/>
  </p:clrMapOvr>
  <p:transition spd="slow" advClick="0" advTm="8000">
    <p:rand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18465" y="555625"/>
            <a:ext cx="5434965" cy="306705"/>
          </a:xfrm>
          <a:prstGeom prst="rect">
            <a:avLst/>
          </a:prstGeom>
          <a:noFill/>
        </p:spPr>
        <p:txBody>
          <a:bodyPr wrap="square" rtlCol="0">
            <a:spAutoFit/>
          </a:bodyPr>
          <a:p>
            <a:r>
              <a:rPr lang="en-US" altLang="zh-CN" sz="1400" b="1">
                <a:solidFill>
                  <a:srgbClr val="00B0F0"/>
                </a:solidFill>
                <a:latin typeface="微软雅黑" panose="020B0503020204020204" pitchFamily="34" charset="-122"/>
                <a:ea typeface="微软雅黑" panose="020B0503020204020204" pitchFamily="34" charset="-122"/>
                <a:sym typeface="+mn-ea"/>
              </a:rPr>
              <a:t>2.</a:t>
            </a:r>
            <a:r>
              <a:rPr lang="zh-CN" altLang="en-US" sz="1400" b="1">
                <a:solidFill>
                  <a:srgbClr val="00B0F0"/>
                </a:solidFill>
                <a:latin typeface="微软雅黑" panose="020B0503020204020204" pitchFamily="34" charset="-122"/>
                <a:ea typeface="微软雅黑" panose="020B0503020204020204" pitchFamily="34" charset="-122"/>
                <a:sym typeface="+mn-ea"/>
              </a:rPr>
              <a:t>制度化管理</a:t>
            </a:r>
            <a:endParaRPr lang="zh-CN" altLang="en-US" sz="1400" b="1">
              <a:solidFill>
                <a:srgbClr val="00B0F0"/>
              </a:solidFill>
              <a:latin typeface="微软雅黑" panose="020B0503020204020204" pitchFamily="34" charset="-122"/>
              <a:ea typeface="微软雅黑" panose="020B0503020204020204" pitchFamily="34" charset="-122"/>
              <a:sym typeface="+mn-ea"/>
            </a:endParaRPr>
          </a:p>
        </p:txBody>
      </p:sp>
      <p:sp>
        <p:nvSpPr>
          <p:cNvPr id="4" name="文本框 3"/>
          <p:cNvSpPr txBox="1"/>
          <p:nvPr/>
        </p:nvSpPr>
        <p:spPr>
          <a:xfrm>
            <a:off x="396240" y="196215"/>
            <a:ext cx="4110355" cy="368300"/>
          </a:xfrm>
          <a:prstGeom prst="rect">
            <a:avLst/>
          </a:prstGeom>
          <a:noFill/>
        </p:spPr>
        <p:txBody>
          <a:bodyPr wrap="square" rtlCol="0">
            <a:spAutoFit/>
          </a:bodyPr>
          <a:p>
            <a:r>
              <a:rPr lang="zh-CN" altLang="en-US" b="1">
                <a:solidFill>
                  <a:schemeClr val="bg1"/>
                </a:solidFill>
                <a:latin typeface="微软雅黑" panose="020B0503020204020204" pitchFamily="34" charset="-122"/>
                <a:ea typeface="微软雅黑" panose="020B0503020204020204" pitchFamily="34" charset="-122"/>
                <a:sym typeface="+mn-ea"/>
              </a:rPr>
              <a:t>二</a:t>
            </a:r>
            <a:r>
              <a:rPr lang="zh-CN" altLang="en-US" b="1">
                <a:solidFill>
                  <a:schemeClr val="bg1"/>
                </a:solidFill>
                <a:latin typeface="微软雅黑" panose="020B0503020204020204" pitchFamily="34" charset="-122"/>
                <a:ea typeface="微软雅黑" panose="020B0503020204020204" pitchFamily="34" charset="-122"/>
              </a:rPr>
              <a:t>、总包安全管理行为检查标准解读</a:t>
            </a:r>
            <a:endParaRPr lang="zh-CN" altLang="en-US" b="1">
              <a:solidFill>
                <a:schemeClr val="bg1"/>
              </a:solidFill>
              <a:latin typeface="微软雅黑" panose="020B0503020204020204" pitchFamily="34" charset="-122"/>
              <a:ea typeface="微软雅黑" panose="020B0503020204020204" pitchFamily="34" charset="-122"/>
            </a:endParaRPr>
          </a:p>
        </p:txBody>
      </p:sp>
      <p:graphicFrame>
        <p:nvGraphicFramePr>
          <p:cNvPr id="6" name="表格 5"/>
          <p:cNvGraphicFramePr/>
          <p:nvPr>
            <p:custDataLst>
              <p:tags r:id="rId1"/>
            </p:custDataLst>
          </p:nvPr>
        </p:nvGraphicFramePr>
        <p:xfrm>
          <a:off x="415925" y="907415"/>
          <a:ext cx="8360410" cy="3664585"/>
        </p:xfrm>
        <a:graphic>
          <a:graphicData uri="http://schemas.openxmlformats.org/drawingml/2006/table">
            <a:tbl>
              <a:tblPr firstRow="1" bandRow="1">
                <a:tableStyleId>{5C22544A-7EE6-4342-B048-85BDC9FD1C3A}</a:tableStyleId>
              </a:tblPr>
              <a:tblGrid>
                <a:gridCol w="962025"/>
                <a:gridCol w="7398385"/>
              </a:tblGrid>
              <a:tr h="309245">
                <a:tc gridSpan="2">
                  <a:txBody>
                    <a:bodyPr/>
                    <a:p>
                      <a:pPr algn="ctr">
                        <a:buNone/>
                      </a:pPr>
                      <a:r>
                        <a:rPr lang="en-US" altLang="zh-CN" sz="1200">
                          <a:latin typeface="微软雅黑" panose="020B0503020204020204" pitchFamily="34" charset="-122"/>
                          <a:ea typeface="微软雅黑" panose="020B0503020204020204" pitchFamily="34" charset="-122"/>
                        </a:rPr>
                        <a:t>2.1</a:t>
                      </a:r>
                      <a:r>
                        <a:rPr lang="zh-CN" altLang="en-US" sz="1200">
                          <a:latin typeface="微软雅黑" panose="020B0503020204020204" pitchFamily="34" charset="-122"/>
                          <a:ea typeface="微软雅黑" panose="020B0503020204020204" pitchFamily="34" charset="-122"/>
                        </a:rPr>
                        <a:t>法律法规</a:t>
                      </a:r>
                      <a:endParaRPr lang="zh-CN" altLang="en-US" sz="1200">
                        <a:latin typeface="微软雅黑" panose="020B0503020204020204" pitchFamily="34" charset="-122"/>
                        <a:ea typeface="微软雅黑" panose="020B0503020204020204" pitchFamily="34" charset="-122"/>
                      </a:endParaRPr>
                    </a:p>
                  </a:txBody>
                  <a:tcPr anchor="ctr" anchorCtr="0"/>
                </a:tc>
                <a:tc hMerge="1">
                  <a:tcPr anchor="ctr" anchorCtr="0"/>
                </a:tc>
              </a:tr>
              <a:tr h="387350">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sym typeface="+mn-ea"/>
                        </a:rPr>
                        <a:t>2.1.1</a:t>
                      </a:r>
                      <a:endParaRPr lang="zh-CN" alt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lang="en-US" altLang="zh-CN" sz="1000">
                          <a:latin typeface="微软雅黑" panose="020B0503020204020204" pitchFamily="34" charset="-122"/>
                          <a:ea typeface="微软雅黑" panose="020B0503020204020204" pitchFamily="34" charset="-122"/>
                        </a:rPr>
                        <a:t>定期识别更新适用于的法规标准，建立法规标准清单和文本数据库；将识别的清单及文本传达给参建单位并签字，履行告知义务</a:t>
                      </a:r>
                      <a:endParaRPr lang="en-US" altLang="zh-CN" sz="1000">
                        <a:latin typeface="微软雅黑" panose="020B0503020204020204" pitchFamily="34" charset="-122"/>
                        <a:ea typeface="微软雅黑" panose="020B0503020204020204" pitchFamily="34" charset="-122"/>
                      </a:endParaRPr>
                    </a:p>
                  </a:txBody>
                  <a:tcPr anchor="ctr" anchorCtr="0"/>
                </a:tc>
              </a:tr>
              <a:tr h="547370">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rPr>
                        <a:t>1.</a:t>
                      </a:r>
                      <a:r>
                        <a:rPr lang="zh-CN" altLang="en-US" sz="1000">
                          <a:solidFill>
                            <a:srgbClr val="FF0000"/>
                          </a:solidFill>
                          <a:latin typeface="微软雅黑" panose="020B0503020204020204" pitchFamily="34" charset="-122"/>
                          <a:ea typeface="微软雅黑" panose="020B0503020204020204" pitchFamily="34" charset="-122"/>
                        </a:rPr>
                        <a:t>建立适用的法规标准清单和文本数据库；</a:t>
                      </a:r>
                      <a:endParaRPr lang="zh-CN" altLang="en-US" sz="1000">
                        <a:solidFill>
                          <a:srgbClr val="FF0000"/>
                        </a:solidFill>
                        <a:latin typeface="微软雅黑" panose="020B0503020204020204" pitchFamily="34" charset="-122"/>
                        <a:ea typeface="微软雅黑" panose="020B0503020204020204" pitchFamily="34" charset="-122"/>
                      </a:endParaRPr>
                    </a:p>
                    <a:p>
                      <a:pPr algn="l" fontAlgn="auto">
                        <a:lnSpc>
                          <a:spcPct val="130000"/>
                        </a:lnSpc>
                        <a:buNone/>
                      </a:pPr>
                      <a:r>
                        <a:rPr lang="en-US" altLang="zh-CN" sz="1000">
                          <a:solidFill>
                            <a:srgbClr val="FF0000"/>
                          </a:solidFill>
                          <a:latin typeface="微软雅黑" panose="020B0503020204020204" pitchFamily="34" charset="-122"/>
                          <a:ea typeface="微软雅黑" panose="020B0503020204020204" pitchFamily="34" charset="-122"/>
                        </a:rPr>
                        <a:t>2.</a:t>
                      </a:r>
                      <a:r>
                        <a:rPr lang="zh-CN" altLang="en-US" sz="1000">
                          <a:solidFill>
                            <a:srgbClr val="FF0000"/>
                          </a:solidFill>
                          <a:latin typeface="微软雅黑" panose="020B0503020204020204" pitchFamily="34" charset="-122"/>
                          <a:ea typeface="微软雅黑" panose="020B0503020204020204" pitchFamily="34" charset="-122"/>
                        </a:rPr>
                        <a:t>识别的清单及文本传达给参建单位（分包单位）并签字，履行告知义务。</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r h="362585">
                <a:tc gridSpan="2">
                  <a:txBody>
                    <a:bodyPr/>
                    <a:p>
                      <a:pPr algn="ctr">
                        <a:buNone/>
                      </a:pPr>
                      <a:r>
                        <a:rPr lang="en-US" altLang="zh-CN" sz="1200" b="1">
                          <a:solidFill>
                            <a:schemeClr val="lt1"/>
                          </a:solidFill>
                          <a:latin typeface="微软雅黑" panose="020B0503020204020204" pitchFamily="34" charset="-122"/>
                          <a:ea typeface="微软雅黑" panose="020B0503020204020204" pitchFamily="34" charset="-122"/>
                          <a:sym typeface="+mn-ea"/>
                        </a:rPr>
                        <a:t>2.2</a:t>
                      </a:r>
                      <a:r>
                        <a:rPr lang="zh-CN" altLang="en-US" sz="1200" b="1">
                          <a:solidFill>
                            <a:schemeClr val="lt1"/>
                          </a:solidFill>
                          <a:latin typeface="微软雅黑" panose="020B0503020204020204" pitchFamily="34" charset="-122"/>
                          <a:ea typeface="微软雅黑" panose="020B0503020204020204" pitchFamily="34" charset="-122"/>
                          <a:sym typeface="+mn-ea"/>
                        </a:rPr>
                        <a:t>规章制度</a:t>
                      </a:r>
                      <a:endParaRPr lang="zh-CN" altLang="en-US" sz="1200" b="1">
                        <a:solidFill>
                          <a:schemeClr val="lt1"/>
                        </a:solidFill>
                        <a:latin typeface="微软雅黑" panose="020B0503020204020204" pitchFamily="34" charset="-122"/>
                        <a:ea typeface="微软雅黑" panose="020B0503020204020204" pitchFamily="34" charset="-122"/>
                        <a:sym typeface="+mn-ea"/>
                      </a:endParaRPr>
                    </a:p>
                  </a:txBody>
                  <a:tcPr anchor="ctr" anchorCtr="0">
                    <a:solidFill>
                      <a:srgbClr val="5B9BD5"/>
                    </a:solidFill>
                  </a:tcPr>
                </a:tc>
                <a:tc hMerge="1">
                  <a:tcPr anchor="ctr" anchorCtr="0"/>
                </a:tc>
              </a:tr>
              <a:tr h="362585">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sym typeface="+mn-ea"/>
                        </a:rPr>
                        <a:t>2.2.</a:t>
                      </a:r>
                      <a:r>
                        <a:rPr lang="en-US" sz="1000">
                          <a:latin typeface="微软雅黑" panose="020B0503020204020204" pitchFamily="34" charset="-122"/>
                          <a:ea typeface="微软雅黑" panose="020B0503020204020204" pitchFamily="34" charset="-122"/>
                          <a:sym typeface="+mn-ea"/>
                        </a:rPr>
                        <a:t>1</a:t>
                      </a:r>
                      <a:endParaRPr 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lang="en-US" altLang="zh-CN" sz="1000">
                          <a:latin typeface="微软雅黑" panose="020B0503020204020204" pitchFamily="34" charset="-122"/>
                          <a:ea typeface="微软雅黑" panose="020B0503020204020204" pitchFamily="34" charset="-122"/>
                        </a:rPr>
                        <a:t>结合《招商蛇口业主项目部安全文明施工标准化管理手册》，建立健全现场安全文明施工管理制度、操作规程等文件，编</a:t>
                      </a:r>
                      <a:r>
                        <a:rPr lang="zh-CN" altLang="en-US" sz="1000">
                          <a:latin typeface="微软雅黑" panose="020B0503020204020204" pitchFamily="34" charset="-122"/>
                          <a:ea typeface="微软雅黑" panose="020B0503020204020204" pitchFamily="34" charset="-122"/>
                        </a:rPr>
                        <a:t>、</a:t>
                      </a:r>
                      <a:r>
                        <a:rPr lang="en-US" altLang="zh-CN" sz="1000">
                          <a:latin typeface="微软雅黑" panose="020B0503020204020204" pitchFamily="34" charset="-122"/>
                          <a:ea typeface="微软雅黑" panose="020B0503020204020204" pitchFamily="34" charset="-122"/>
                        </a:rPr>
                        <a:t>审批满足要求，落实制度文件各项管理规定</a:t>
                      </a:r>
                      <a:endParaRPr lang="en-US" altLang="zh-CN" sz="1000">
                        <a:latin typeface="微软雅黑" panose="020B0503020204020204" pitchFamily="34" charset="-122"/>
                        <a:ea typeface="微软雅黑" panose="020B0503020204020204" pitchFamily="34" charset="-122"/>
                      </a:endParaRPr>
                    </a:p>
                  </a:txBody>
                  <a:tcPr anchor="ctr" anchorCtr="0"/>
                </a:tc>
              </a:tr>
              <a:tr h="339090">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健全管理制度、操作规程。按要求编、审、批。</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r h="326390">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sym typeface="+mn-ea"/>
                        </a:rPr>
                        <a:t>2.2.</a:t>
                      </a:r>
                      <a:r>
                        <a:rPr lang="en-US" sz="1000">
                          <a:latin typeface="微软雅黑" panose="020B0503020204020204" pitchFamily="34" charset="-122"/>
                          <a:ea typeface="微软雅黑" panose="020B0503020204020204" pitchFamily="34" charset="-122"/>
                          <a:sym typeface="+mn-ea"/>
                        </a:rPr>
                        <a:t>2</a:t>
                      </a:r>
                      <a:endParaRPr lang="en-US" sz="1000">
                        <a:latin typeface="微软雅黑" panose="020B0503020204020204" pitchFamily="34" charset="-122"/>
                        <a:ea typeface="微软雅黑" panose="020B0503020204020204" pitchFamily="34" charset="-122"/>
                      </a:endParaRPr>
                    </a:p>
                  </a:txBody>
                  <a:tcPr anchor="ctr" anchorCtr="0"/>
                </a:tc>
                <a:tc>
                  <a:txBody>
                    <a:bodyPr/>
                    <a:p>
                      <a:pPr algn="l">
                        <a:buNone/>
                      </a:pPr>
                      <a:r>
                        <a:rPr sz="1000">
                          <a:latin typeface="微软雅黑" panose="020B0503020204020204" pitchFamily="34" charset="-122"/>
                          <a:ea typeface="微软雅黑" panose="020B0503020204020204" pitchFamily="34" charset="-122"/>
                        </a:rPr>
                        <a:t>编制项目《安全文明施工的管理制度清单》和文本数据库（电子档）；</a:t>
                      </a:r>
                      <a:endParaRPr sz="1000">
                        <a:latin typeface="微软雅黑" panose="020B0503020204020204" pitchFamily="34" charset="-122"/>
                        <a:ea typeface="微软雅黑" panose="020B0503020204020204" pitchFamily="34" charset="-122"/>
                      </a:endParaRPr>
                    </a:p>
                  </a:txBody>
                  <a:tcPr anchor="ctr" anchorCtr="0"/>
                </a:tc>
              </a:tr>
              <a:tr h="332105">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完善制度与数据库的电子档。</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r h="332105">
                <a:tc>
                  <a:txBody>
                    <a:bodyPr/>
                    <a:p>
                      <a:pPr algn="ctr">
                        <a:buNone/>
                      </a:pPr>
                      <a:r>
                        <a:rPr lang="zh-CN" altLang="en-US" sz="1000">
                          <a:latin typeface="微软雅黑" panose="020B0503020204020204" pitchFamily="34" charset="-122"/>
                          <a:ea typeface="微软雅黑" panose="020B0503020204020204" pitchFamily="34" charset="-122"/>
                        </a:rPr>
                        <a:t>条款</a:t>
                      </a:r>
                      <a:r>
                        <a:rPr lang="en-US" altLang="zh-CN" sz="1000">
                          <a:latin typeface="微软雅黑" panose="020B0503020204020204" pitchFamily="34" charset="-122"/>
                          <a:ea typeface="微软雅黑" panose="020B0503020204020204" pitchFamily="34" charset="-122"/>
                          <a:sym typeface="+mn-ea"/>
                        </a:rPr>
                        <a:t>2.2.</a:t>
                      </a:r>
                      <a:r>
                        <a:rPr lang="en-US" sz="1000">
                          <a:latin typeface="微软雅黑" panose="020B0503020204020204" pitchFamily="34" charset="-122"/>
                          <a:ea typeface="微软雅黑" panose="020B0503020204020204" pitchFamily="34" charset="-122"/>
                          <a:sym typeface="+mn-ea"/>
                        </a:rPr>
                        <a:t>3</a:t>
                      </a:r>
                      <a:endParaRPr lang="en-US" sz="1000">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zh-CN" altLang="en-US" sz="1000">
                          <a:solidFill>
                            <a:schemeClr val="tx1"/>
                          </a:solidFill>
                          <a:latin typeface="微软雅黑" panose="020B0503020204020204" pitchFamily="34" charset="-122"/>
                          <a:ea typeface="微软雅黑" panose="020B0503020204020204" pitchFamily="34" charset="-122"/>
                        </a:rPr>
                        <a:t>督查分包单位安全管理制度建立完善、执行落实情况；</a:t>
                      </a:r>
                      <a:endParaRPr lang="zh-CN" altLang="en-US" sz="1000">
                        <a:solidFill>
                          <a:schemeClr val="tx1"/>
                        </a:solidFill>
                        <a:latin typeface="微软雅黑" panose="020B0503020204020204" pitchFamily="34" charset="-122"/>
                        <a:ea typeface="微软雅黑" panose="020B0503020204020204" pitchFamily="34" charset="-122"/>
                      </a:endParaRPr>
                    </a:p>
                  </a:txBody>
                  <a:tcPr anchor="ctr" anchorCtr="0"/>
                </a:tc>
              </a:tr>
              <a:tr h="332105">
                <a:tc>
                  <a:txBody>
                    <a:bodyPr/>
                    <a:p>
                      <a:pPr algn="ctr"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条款要求</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zh-CN" altLang="en-US" sz="1000">
                          <a:solidFill>
                            <a:srgbClr val="FF0000"/>
                          </a:solidFill>
                          <a:latin typeface="微软雅黑" panose="020B0503020204020204" pitchFamily="34" charset="-122"/>
                          <a:ea typeface="微软雅黑" panose="020B0503020204020204" pitchFamily="34" charset="-122"/>
                        </a:rPr>
                        <a:t>以同标准要求分包单位完善管理制度。</a:t>
                      </a:r>
                      <a:endParaRPr lang="zh-CN" altLang="en-US" sz="1000">
                        <a:solidFill>
                          <a:srgbClr val="FF0000"/>
                        </a:solidFill>
                        <a:latin typeface="微软雅黑" panose="020B0503020204020204" pitchFamily="34" charset="-122"/>
                        <a:ea typeface="微软雅黑" panose="020B0503020204020204" pitchFamily="34" charset="-122"/>
                      </a:endParaRPr>
                    </a:p>
                  </a:txBody>
                  <a:tcPr anchor="ctr" anchorCtr="0"/>
                </a:tc>
              </a:tr>
            </a:tbl>
          </a:graphicData>
        </a:graphic>
      </p:graphicFrame>
    </p:spTree>
  </p:cSld>
  <p:clrMapOvr>
    <a:masterClrMapping/>
  </p:clrMapOvr>
  <p:transition spd="slow" advClick="0" advTm="8000">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96240" y="196215"/>
            <a:ext cx="4110355" cy="368300"/>
          </a:xfrm>
          <a:prstGeom prst="rect">
            <a:avLst/>
          </a:prstGeom>
          <a:noFill/>
        </p:spPr>
        <p:txBody>
          <a:bodyPr wrap="square" rtlCol="0">
            <a:spAutoFit/>
          </a:bodyPr>
          <a:p>
            <a:r>
              <a:rPr lang="zh-CN" altLang="en-US" b="1">
                <a:solidFill>
                  <a:schemeClr val="bg1"/>
                </a:solidFill>
                <a:latin typeface="微软雅黑" panose="020B0503020204020204" pitchFamily="34" charset="-122"/>
                <a:ea typeface="微软雅黑" panose="020B0503020204020204" pitchFamily="34" charset="-122"/>
                <a:sym typeface="+mn-ea"/>
              </a:rPr>
              <a:t>二</a:t>
            </a:r>
            <a:r>
              <a:rPr lang="zh-CN" altLang="en-US" b="1">
                <a:solidFill>
                  <a:schemeClr val="bg1"/>
                </a:solidFill>
                <a:latin typeface="微软雅黑" panose="020B0503020204020204" pitchFamily="34" charset="-122"/>
                <a:ea typeface="微软雅黑" panose="020B0503020204020204" pitchFamily="34" charset="-122"/>
              </a:rPr>
              <a:t>、总包安全管理行为检查标准解读</a:t>
            </a:r>
            <a:endParaRPr lang="zh-CN" altLang="en-US" b="1">
              <a:solidFill>
                <a:schemeClr val="bg1"/>
              </a:solidFill>
              <a:latin typeface="微软雅黑" panose="020B0503020204020204" pitchFamily="34" charset="-122"/>
              <a:ea typeface="微软雅黑" panose="020B0503020204020204" pitchFamily="34" charset="-122"/>
            </a:endParaRPr>
          </a:p>
        </p:txBody>
      </p:sp>
      <p:graphicFrame>
        <p:nvGraphicFramePr>
          <p:cNvPr id="6" name="表格 5"/>
          <p:cNvGraphicFramePr/>
          <p:nvPr>
            <p:custDataLst>
              <p:tags r:id="rId1"/>
            </p:custDataLst>
          </p:nvPr>
        </p:nvGraphicFramePr>
        <p:xfrm>
          <a:off x="336550" y="564515"/>
          <a:ext cx="8412480" cy="3986530"/>
        </p:xfrm>
        <a:graphic>
          <a:graphicData uri="http://schemas.openxmlformats.org/drawingml/2006/table">
            <a:tbl>
              <a:tblPr firstRow="1" bandRow="1">
                <a:tableStyleId>{5C22544A-7EE6-4342-B048-85BDC9FD1C3A}</a:tableStyleId>
              </a:tblPr>
              <a:tblGrid>
                <a:gridCol w="968375"/>
                <a:gridCol w="7444105"/>
              </a:tblGrid>
              <a:tr h="285115">
                <a:tc gridSpan="2">
                  <a:txBody>
                    <a:bodyPr/>
                    <a:p>
                      <a:pPr algn="ctr">
                        <a:buNone/>
                      </a:pPr>
                      <a:r>
                        <a:rPr lang="en-US" altLang="zh-CN" sz="1200">
                          <a:latin typeface="微软雅黑" panose="020B0503020204020204" pitchFamily="34" charset="-122"/>
                          <a:ea typeface="微软雅黑" panose="020B0503020204020204" pitchFamily="34" charset="-122"/>
                        </a:rPr>
                        <a:t>2.3</a:t>
                      </a:r>
                      <a:r>
                        <a:rPr lang="zh-CN" altLang="en-US" sz="1200">
                          <a:latin typeface="微软雅黑" panose="020B0503020204020204" pitchFamily="34" charset="-122"/>
                          <a:ea typeface="微软雅黑" panose="020B0503020204020204" pitchFamily="34" charset="-122"/>
                        </a:rPr>
                        <a:t>安全会议</a:t>
                      </a:r>
                      <a:endParaRPr lang="zh-CN" altLang="en-US" sz="1200">
                        <a:latin typeface="微软雅黑" panose="020B0503020204020204" pitchFamily="34" charset="-122"/>
                        <a:ea typeface="微软雅黑" panose="020B0503020204020204" pitchFamily="34" charset="-122"/>
                      </a:endParaRPr>
                    </a:p>
                  </a:txBody>
                  <a:tcPr anchor="ctr" anchorCtr="0"/>
                </a:tc>
                <a:tc hMerge="1">
                  <a:tcPr anchor="ctr" anchorCtr="0"/>
                </a:tc>
              </a:tr>
              <a:tr h="287020">
                <a:tc>
                  <a:txBody>
                    <a:bodyPr/>
                    <a:p>
                      <a:pPr algn="ctr">
                        <a:buNone/>
                      </a:pPr>
                      <a:r>
                        <a:rPr lang="zh-CN" altLang="en-US" sz="800">
                          <a:latin typeface="微软雅黑" panose="020B0503020204020204" pitchFamily="34" charset="-122"/>
                          <a:ea typeface="微软雅黑" panose="020B0503020204020204" pitchFamily="34" charset="-122"/>
                        </a:rPr>
                        <a:t>条款</a:t>
                      </a:r>
                      <a:r>
                        <a:rPr lang="en-US" altLang="zh-CN" sz="800">
                          <a:latin typeface="微软雅黑" panose="020B0503020204020204" pitchFamily="34" charset="-122"/>
                          <a:ea typeface="微软雅黑" panose="020B0503020204020204" pitchFamily="34" charset="-122"/>
                          <a:sym typeface="+mn-ea"/>
                        </a:rPr>
                        <a:t>2.3.1</a:t>
                      </a:r>
                      <a:endParaRPr lang="zh-CN" altLang="en-US" sz="800">
                        <a:latin typeface="微软雅黑" panose="020B0503020204020204" pitchFamily="34" charset="-122"/>
                        <a:ea typeface="微软雅黑" panose="020B0503020204020204" pitchFamily="34" charset="-122"/>
                      </a:endParaRPr>
                    </a:p>
                  </a:txBody>
                  <a:tcPr anchor="ctr" anchorCtr="0"/>
                </a:tc>
                <a:tc>
                  <a:txBody>
                    <a:bodyPr/>
                    <a:p>
                      <a:pPr algn="l">
                        <a:buNone/>
                      </a:pPr>
                      <a:r>
                        <a:rPr lang="en-US" altLang="zh-CN" sz="800">
                          <a:latin typeface="微软雅黑" panose="020B0503020204020204" pitchFamily="34" charset="-122"/>
                          <a:ea typeface="微软雅黑" panose="020B0503020204020204" pitchFamily="34" charset="-122"/>
                        </a:rPr>
                        <a:t>项目主要负责人参与项目每周监理例会；汇报安全重点工作、隐患排查治理、危险源管控、危大工程管理等情况，提出管理要求或建议；跟踪落实会议决议；</a:t>
                      </a:r>
                      <a:endParaRPr lang="en-US" altLang="zh-CN" sz="800">
                        <a:latin typeface="微软雅黑" panose="020B0503020204020204" pitchFamily="34" charset="-122"/>
                        <a:ea typeface="微软雅黑" panose="020B0503020204020204" pitchFamily="34" charset="-122"/>
                      </a:endParaRPr>
                    </a:p>
                  </a:txBody>
                  <a:tcPr anchor="ctr" anchorCtr="0"/>
                </a:tc>
              </a:tr>
              <a:tr h="259080">
                <a:tc>
                  <a:txBody>
                    <a:bodyPr/>
                    <a:p>
                      <a:pPr algn="ctr" fontAlgn="auto">
                        <a:lnSpc>
                          <a:spcPct val="130000"/>
                        </a:lnSpc>
                        <a:buNone/>
                      </a:pPr>
                      <a:r>
                        <a:rPr lang="zh-CN" altLang="en-US" sz="800">
                          <a:solidFill>
                            <a:srgbClr val="FF0000"/>
                          </a:solidFill>
                          <a:latin typeface="微软雅黑" panose="020B0503020204020204" pitchFamily="34" charset="-122"/>
                          <a:ea typeface="微软雅黑" panose="020B0503020204020204" pitchFamily="34" charset="-122"/>
                        </a:rPr>
                        <a:t>条款要求</a:t>
                      </a:r>
                      <a:endParaRPr lang="zh-CN" altLang="en-US" sz="8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en-US" altLang="zh-CN" sz="800">
                          <a:solidFill>
                            <a:srgbClr val="FF0000"/>
                          </a:solidFill>
                          <a:latin typeface="微软雅黑" panose="020B0503020204020204" pitchFamily="34" charset="-122"/>
                          <a:ea typeface="微软雅黑" panose="020B0503020204020204" pitchFamily="34" charset="-122"/>
                        </a:rPr>
                        <a:t>1.</a:t>
                      </a:r>
                      <a:r>
                        <a:rPr lang="zh-CN" altLang="en-US" sz="800">
                          <a:solidFill>
                            <a:srgbClr val="FF0000"/>
                          </a:solidFill>
                          <a:latin typeface="微软雅黑" panose="020B0503020204020204" pitchFamily="34" charset="-122"/>
                          <a:ea typeface="微软雅黑" panose="020B0503020204020204" pitchFamily="34" charset="-122"/>
                        </a:rPr>
                        <a:t>主要负责人每周有参会记录（会议记录留存照片）。</a:t>
                      </a:r>
                      <a:r>
                        <a:rPr lang="en-US" altLang="zh-CN" sz="800">
                          <a:solidFill>
                            <a:srgbClr val="FF0000"/>
                          </a:solidFill>
                          <a:latin typeface="微软雅黑" panose="020B0503020204020204" pitchFamily="34" charset="-122"/>
                          <a:ea typeface="微软雅黑" panose="020B0503020204020204" pitchFamily="34" charset="-122"/>
                        </a:rPr>
                        <a:t>2.</a:t>
                      </a:r>
                      <a:r>
                        <a:rPr lang="zh-CN" altLang="en-US" sz="800">
                          <a:solidFill>
                            <a:srgbClr val="FF0000"/>
                          </a:solidFill>
                          <a:latin typeface="微软雅黑" panose="020B0503020204020204" pitchFamily="34" charset="-122"/>
                          <a:ea typeface="微软雅黑" panose="020B0503020204020204" pitchFamily="34" charset="-122"/>
                        </a:rPr>
                        <a:t>汇报安全工作情况，提出管理措施。</a:t>
                      </a:r>
                      <a:r>
                        <a:rPr lang="en-US" altLang="zh-CN" sz="800">
                          <a:solidFill>
                            <a:srgbClr val="FF0000"/>
                          </a:solidFill>
                          <a:latin typeface="微软雅黑" panose="020B0503020204020204" pitchFamily="34" charset="-122"/>
                          <a:ea typeface="微软雅黑" panose="020B0503020204020204" pitchFamily="34" charset="-122"/>
                        </a:rPr>
                        <a:t>3.</a:t>
                      </a:r>
                      <a:r>
                        <a:rPr lang="zh-CN" altLang="en-US" sz="800">
                          <a:solidFill>
                            <a:srgbClr val="FF0000"/>
                          </a:solidFill>
                          <a:latin typeface="微软雅黑" panose="020B0503020204020204" pitchFamily="34" charset="-122"/>
                          <a:ea typeface="微软雅黑" panose="020B0503020204020204" pitchFamily="34" charset="-122"/>
                        </a:rPr>
                        <a:t>跟踪落实会议决议。</a:t>
                      </a:r>
                      <a:endParaRPr lang="zh-CN" altLang="en-US" sz="800">
                        <a:solidFill>
                          <a:srgbClr val="FF0000"/>
                        </a:solidFill>
                        <a:latin typeface="微软雅黑" panose="020B0503020204020204" pitchFamily="34" charset="-122"/>
                        <a:ea typeface="微软雅黑" panose="020B0503020204020204" pitchFamily="34" charset="-122"/>
                      </a:endParaRPr>
                    </a:p>
                  </a:txBody>
                  <a:tcPr anchor="ctr" anchorCtr="0"/>
                </a:tc>
              </a:tr>
              <a:tr h="259715">
                <a:tc>
                  <a:txBody>
                    <a:bodyPr/>
                    <a:p>
                      <a:pPr algn="ctr" fontAlgn="auto">
                        <a:lnSpc>
                          <a:spcPct val="130000"/>
                        </a:lnSpc>
                        <a:buNone/>
                      </a:pPr>
                      <a:r>
                        <a:rPr lang="zh-CN" altLang="en-US" sz="800">
                          <a:latin typeface="微软雅黑" panose="020B0503020204020204" pitchFamily="34" charset="-122"/>
                          <a:ea typeface="微软雅黑" panose="020B0503020204020204" pitchFamily="34" charset="-122"/>
                          <a:sym typeface="+mn-ea"/>
                        </a:rPr>
                        <a:t>条款</a:t>
                      </a:r>
                      <a:r>
                        <a:rPr lang="en-US" altLang="zh-CN" sz="800">
                          <a:latin typeface="微软雅黑" panose="020B0503020204020204" pitchFamily="34" charset="-122"/>
                          <a:ea typeface="微软雅黑" panose="020B0503020204020204" pitchFamily="34" charset="-122"/>
                          <a:sym typeface="+mn-ea"/>
                        </a:rPr>
                        <a:t>2.3.</a:t>
                      </a:r>
                      <a:r>
                        <a:rPr lang="en-US" sz="800">
                          <a:latin typeface="微软雅黑" panose="020B0503020204020204" pitchFamily="34" charset="-122"/>
                          <a:ea typeface="微软雅黑" panose="020B0503020204020204" pitchFamily="34" charset="-122"/>
                          <a:sym typeface="+mn-ea"/>
                        </a:rPr>
                        <a:t>2</a:t>
                      </a:r>
                      <a:endParaRPr lang="en-US" sz="800">
                        <a:solidFill>
                          <a:srgbClr val="FF0000"/>
                        </a:solidFill>
                        <a:latin typeface="微软雅黑" panose="020B0503020204020204" pitchFamily="34" charset="-122"/>
                        <a:ea typeface="微软雅黑" panose="020B0503020204020204" pitchFamily="34" charset="-122"/>
                        <a:sym typeface="+mn-ea"/>
                      </a:endParaRPr>
                    </a:p>
                  </a:txBody>
                  <a:tcPr anchor="ctr" anchorCtr="0"/>
                </a:tc>
                <a:tc>
                  <a:txBody>
                    <a:bodyPr/>
                    <a:p>
                      <a:pPr algn="l" fontAlgn="auto">
                        <a:lnSpc>
                          <a:spcPct val="130000"/>
                        </a:lnSpc>
                        <a:buNone/>
                      </a:pPr>
                      <a:r>
                        <a:rPr lang="zh-CN" altLang="en-US" sz="800">
                          <a:solidFill>
                            <a:schemeClr val="tx1"/>
                          </a:solidFill>
                          <a:latin typeface="微软雅黑" panose="020B0503020204020204" pitchFamily="34" charset="-122"/>
                          <a:ea typeface="微软雅黑" panose="020B0503020204020204" pitchFamily="34" charset="-122"/>
                        </a:rPr>
                        <a:t>组织召开项目周安全例会，部署安全重点工作，落实会议决议</a:t>
                      </a:r>
                      <a:endParaRPr lang="zh-CN" altLang="en-US" sz="800">
                        <a:solidFill>
                          <a:schemeClr val="tx1"/>
                        </a:solidFill>
                        <a:latin typeface="微软雅黑" panose="020B0503020204020204" pitchFamily="34" charset="-122"/>
                        <a:ea typeface="微软雅黑" panose="020B0503020204020204" pitchFamily="34" charset="-122"/>
                      </a:endParaRPr>
                    </a:p>
                  </a:txBody>
                  <a:tcPr anchor="ctr" anchorCtr="0"/>
                </a:tc>
              </a:tr>
              <a:tr h="259080">
                <a:tc>
                  <a:txBody>
                    <a:bodyPr/>
                    <a:p>
                      <a:pPr algn="ctr" fontAlgn="auto">
                        <a:lnSpc>
                          <a:spcPct val="130000"/>
                        </a:lnSpc>
                        <a:buNone/>
                      </a:pPr>
                      <a:r>
                        <a:rPr lang="zh-CN" altLang="en-US" sz="800">
                          <a:solidFill>
                            <a:srgbClr val="FF0000"/>
                          </a:solidFill>
                          <a:latin typeface="微软雅黑" panose="020B0503020204020204" pitchFamily="34" charset="-122"/>
                          <a:ea typeface="微软雅黑" panose="020B0503020204020204" pitchFamily="34" charset="-122"/>
                          <a:sym typeface="+mn-ea"/>
                        </a:rPr>
                        <a:t>条款要求</a:t>
                      </a:r>
                      <a:endParaRPr lang="zh-CN" altLang="en-US" sz="800">
                        <a:solidFill>
                          <a:srgbClr val="FF0000"/>
                        </a:solidFill>
                        <a:latin typeface="微软雅黑" panose="020B0503020204020204" pitchFamily="34" charset="-122"/>
                        <a:ea typeface="微软雅黑" panose="020B0503020204020204" pitchFamily="34" charset="-122"/>
                        <a:sym typeface="+mn-ea"/>
                      </a:endParaRPr>
                    </a:p>
                  </a:txBody>
                  <a:tcPr anchor="ctr" anchorCtr="0"/>
                </a:tc>
                <a:tc>
                  <a:txBody>
                    <a:bodyPr/>
                    <a:p>
                      <a:pPr algn="l" fontAlgn="auto">
                        <a:lnSpc>
                          <a:spcPct val="130000"/>
                        </a:lnSpc>
                        <a:buNone/>
                      </a:pPr>
                      <a:r>
                        <a:rPr lang="zh-CN" altLang="en-US" sz="800">
                          <a:solidFill>
                            <a:srgbClr val="FF0000"/>
                          </a:solidFill>
                          <a:latin typeface="微软雅黑" panose="020B0503020204020204" pitchFamily="34" charset="-122"/>
                          <a:ea typeface="微软雅黑" panose="020B0503020204020204" pitchFamily="34" charset="-122"/>
                        </a:rPr>
                        <a:t>组织召开每周项目安全例会，会议留存照片。</a:t>
                      </a:r>
                      <a:endParaRPr lang="zh-CN" altLang="en-US" sz="800">
                        <a:solidFill>
                          <a:srgbClr val="FF0000"/>
                        </a:solidFill>
                        <a:latin typeface="微软雅黑" panose="020B0503020204020204" pitchFamily="34" charset="-122"/>
                        <a:ea typeface="微软雅黑" panose="020B0503020204020204" pitchFamily="34" charset="-122"/>
                      </a:endParaRPr>
                    </a:p>
                  </a:txBody>
                  <a:tcPr anchor="ctr" anchorCtr="0"/>
                </a:tc>
              </a:tr>
              <a:tr h="259080">
                <a:tc>
                  <a:txBody>
                    <a:bodyPr/>
                    <a:p>
                      <a:pPr algn="ctr" fontAlgn="auto">
                        <a:lnSpc>
                          <a:spcPct val="130000"/>
                        </a:lnSpc>
                        <a:buNone/>
                      </a:pPr>
                      <a:r>
                        <a:rPr lang="zh-CN" altLang="en-US" sz="800">
                          <a:latin typeface="微软雅黑" panose="020B0503020204020204" pitchFamily="34" charset="-122"/>
                          <a:ea typeface="微软雅黑" panose="020B0503020204020204" pitchFamily="34" charset="-122"/>
                          <a:sym typeface="+mn-ea"/>
                        </a:rPr>
                        <a:t>条款</a:t>
                      </a:r>
                      <a:r>
                        <a:rPr lang="en-US" altLang="zh-CN" sz="800">
                          <a:latin typeface="微软雅黑" panose="020B0503020204020204" pitchFamily="34" charset="-122"/>
                          <a:ea typeface="微软雅黑" panose="020B0503020204020204" pitchFamily="34" charset="-122"/>
                          <a:sym typeface="+mn-ea"/>
                        </a:rPr>
                        <a:t>2.3.</a:t>
                      </a:r>
                      <a:r>
                        <a:rPr lang="en-US" sz="800">
                          <a:latin typeface="微软雅黑" panose="020B0503020204020204" pitchFamily="34" charset="-122"/>
                          <a:ea typeface="微软雅黑" panose="020B0503020204020204" pitchFamily="34" charset="-122"/>
                          <a:sym typeface="+mn-ea"/>
                        </a:rPr>
                        <a:t>3</a:t>
                      </a:r>
                      <a:endParaRPr lang="en-US" sz="800">
                        <a:solidFill>
                          <a:srgbClr val="FF0000"/>
                        </a:solidFill>
                        <a:latin typeface="微软雅黑" panose="020B0503020204020204" pitchFamily="34" charset="-122"/>
                        <a:ea typeface="微软雅黑" panose="020B0503020204020204" pitchFamily="34" charset="-122"/>
                        <a:sym typeface="+mn-ea"/>
                      </a:endParaRPr>
                    </a:p>
                  </a:txBody>
                  <a:tcPr anchor="ctr" anchorCtr="0"/>
                </a:tc>
                <a:tc>
                  <a:txBody>
                    <a:bodyPr/>
                    <a:p>
                      <a:pPr algn="l" fontAlgn="auto">
                        <a:lnSpc>
                          <a:spcPct val="130000"/>
                        </a:lnSpc>
                        <a:buNone/>
                      </a:pPr>
                      <a:r>
                        <a:rPr lang="zh-CN" altLang="en-US" sz="800">
                          <a:solidFill>
                            <a:schemeClr val="tx1"/>
                          </a:solidFill>
                          <a:latin typeface="微软雅黑" panose="020B0503020204020204" pitchFamily="34" charset="-122"/>
                          <a:ea typeface="微软雅黑" panose="020B0503020204020204" pitchFamily="34" charset="-122"/>
                        </a:rPr>
                        <a:t>对分包单位安全会议召开情况进行监督检查</a:t>
                      </a:r>
                      <a:endParaRPr lang="zh-CN" altLang="en-US" sz="800">
                        <a:solidFill>
                          <a:schemeClr val="tx1"/>
                        </a:solidFill>
                        <a:latin typeface="微软雅黑" panose="020B0503020204020204" pitchFamily="34" charset="-122"/>
                        <a:ea typeface="微软雅黑" panose="020B0503020204020204" pitchFamily="34" charset="-122"/>
                      </a:endParaRPr>
                    </a:p>
                  </a:txBody>
                  <a:tcPr anchor="ctr" anchorCtr="0"/>
                </a:tc>
              </a:tr>
              <a:tr h="259715">
                <a:tc>
                  <a:txBody>
                    <a:bodyPr/>
                    <a:p>
                      <a:pPr algn="ctr" fontAlgn="auto">
                        <a:lnSpc>
                          <a:spcPct val="130000"/>
                        </a:lnSpc>
                        <a:buNone/>
                      </a:pPr>
                      <a:r>
                        <a:rPr lang="zh-CN" altLang="en-US" sz="800">
                          <a:solidFill>
                            <a:srgbClr val="FF0000"/>
                          </a:solidFill>
                          <a:latin typeface="微软雅黑" panose="020B0503020204020204" pitchFamily="34" charset="-122"/>
                          <a:ea typeface="微软雅黑" panose="020B0503020204020204" pitchFamily="34" charset="-122"/>
                          <a:sym typeface="+mn-ea"/>
                        </a:rPr>
                        <a:t>条款要求</a:t>
                      </a:r>
                      <a:endParaRPr lang="zh-CN" altLang="en-US" sz="800">
                        <a:solidFill>
                          <a:srgbClr val="FF0000"/>
                        </a:solidFill>
                        <a:latin typeface="微软雅黑" panose="020B0503020204020204" pitchFamily="34" charset="-122"/>
                        <a:ea typeface="微软雅黑" panose="020B0503020204020204" pitchFamily="34" charset="-122"/>
                        <a:sym typeface="+mn-ea"/>
                      </a:endParaRPr>
                    </a:p>
                  </a:txBody>
                  <a:tcPr anchor="ctr" anchorCtr="0"/>
                </a:tc>
                <a:tc>
                  <a:txBody>
                    <a:bodyPr/>
                    <a:p>
                      <a:pPr algn="l" fontAlgn="auto">
                        <a:lnSpc>
                          <a:spcPct val="130000"/>
                        </a:lnSpc>
                        <a:buNone/>
                      </a:pPr>
                      <a:r>
                        <a:rPr lang="zh-CN" altLang="en-US" sz="800">
                          <a:solidFill>
                            <a:srgbClr val="FF0000"/>
                          </a:solidFill>
                          <a:latin typeface="微软雅黑" panose="020B0503020204020204" pitchFamily="34" charset="-122"/>
                          <a:ea typeface="微软雅黑" panose="020B0503020204020204" pitchFamily="34" charset="-122"/>
                        </a:rPr>
                        <a:t>督查分包单位安全会议召开情况。</a:t>
                      </a:r>
                      <a:endParaRPr lang="zh-CN" altLang="en-US" sz="800">
                        <a:solidFill>
                          <a:srgbClr val="FF0000"/>
                        </a:solidFill>
                        <a:latin typeface="微软雅黑" panose="020B0503020204020204" pitchFamily="34" charset="-122"/>
                        <a:ea typeface="微软雅黑" panose="020B0503020204020204" pitchFamily="34" charset="-122"/>
                      </a:endParaRPr>
                    </a:p>
                  </a:txBody>
                  <a:tcPr anchor="ctr" anchorCtr="0"/>
                </a:tc>
              </a:tr>
              <a:tr h="259080">
                <a:tc>
                  <a:txBody>
                    <a:bodyPr/>
                    <a:p>
                      <a:pPr algn="ctr" fontAlgn="auto">
                        <a:lnSpc>
                          <a:spcPct val="130000"/>
                        </a:lnSpc>
                        <a:buNone/>
                      </a:pPr>
                      <a:r>
                        <a:rPr lang="zh-CN" altLang="en-US" sz="800">
                          <a:latin typeface="微软雅黑" panose="020B0503020204020204" pitchFamily="34" charset="-122"/>
                          <a:ea typeface="微软雅黑" panose="020B0503020204020204" pitchFamily="34" charset="-122"/>
                          <a:sym typeface="+mn-ea"/>
                        </a:rPr>
                        <a:t>条款</a:t>
                      </a:r>
                      <a:r>
                        <a:rPr lang="en-US" altLang="zh-CN" sz="800">
                          <a:latin typeface="微软雅黑" panose="020B0503020204020204" pitchFamily="34" charset="-122"/>
                          <a:ea typeface="微软雅黑" panose="020B0503020204020204" pitchFamily="34" charset="-122"/>
                          <a:sym typeface="+mn-ea"/>
                        </a:rPr>
                        <a:t>2.3.</a:t>
                      </a:r>
                      <a:r>
                        <a:rPr lang="en-US" sz="800">
                          <a:latin typeface="微软雅黑" panose="020B0503020204020204" pitchFamily="34" charset="-122"/>
                          <a:ea typeface="微软雅黑" panose="020B0503020204020204" pitchFamily="34" charset="-122"/>
                          <a:sym typeface="+mn-ea"/>
                        </a:rPr>
                        <a:t>4</a:t>
                      </a:r>
                      <a:endParaRPr lang="en-US" sz="800">
                        <a:solidFill>
                          <a:srgbClr val="FF0000"/>
                        </a:solidFill>
                        <a:latin typeface="微软雅黑" panose="020B0503020204020204" pitchFamily="34" charset="-122"/>
                        <a:ea typeface="微软雅黑" panose="020B0503020204020204" pitchFamily="34" charset="-122"/>
                        <a:sym typeface="+mn-ea"/>
                      </a:endParaRPr>
                    </a:p>
                  </a:txBody>
                  <a:tcPr anchor="ctr" anchorCtr="0"/>
                </a:tc>
                <a:tc>
                  <a:txBody>
                    <a:bodyPr/>
                    <a:p>
                      <a:pPr algn="l" fontAlgn="auto">
                        <a:lnSpc>
                          <a:spcPct val="130000"/>
                        </a:lnSpc>
                        <a:buNone/>
                      </a:pPr>
                      <a:r>
                        <a:rPr lang="zh-CN" altLang="en-US" sz="800">
                          <a:solidFill>
                            <a:schemeClr val="tx1"/>
                          </a:solidFill>
                          <a:latin typeface="微软雅黑" panose="020B0503020204020204" pitchFamily="34" charset="-122"/>
                          <a:ea typeface="微软雅黑" panose="020B0503020204020204" pitchFamily="34" charset="-122"/>
                        </a:rPr>
                        <a:t>其他会议，根据政府、上级文件等要求组织召开临时性安全工作会议。</a:t>
                      </a:r>
                      <a:endParaRPr lang="zh-CN" altLang="en-US" sz="800">
                        <a:solidFill>
                          <a:schemeClr val="tx1"/>
                        </a:solidFill>
                        <a:latin typeface="微软雅黑" panose="020B0503020204020204" pitchFamily="34" charset="-122"/>
                        <a:ea typeface="微软雅黑" panose="020B0503020204020204" pitchFamily="34" charset="-122"/>
                      </a:endParaRPr>
                    </a:p>
                  </a:txBody>
                  <a:tcPr anchor="ctr" anchorCtr="0"/>
                </a:tc>
              </a:tr>
              <a:tr h="259080">
                <a:tc>
                  <a:txBody>
                    <a:bodyPr/>
                    <a:p>
                      <a:pPr algn="ctr" fontAlgn="auto">
                        <a:lnSpc>
                          <a:spcPct val="130000"/>
                        </a:lnSpc>
                        <a:buNone/>
                      </a:pPr>
                      <a:r>
                        <a:rPr lang="zh-CN" altLang="en-US" sz="800">
                          <a:solidFill>
                            <a:srgbClr val="FF0000"/>
                          </a:solidFill>
                          <a:latin typeface="微软雅黑" panose="020B0503020204020204" pitchFamily="34" charset="-122"/>
                          <a:ea typeface="微软雅黑" panose="020B0503020204020204" pitchFamily="34" charset="-122"/>
                          <a:sym typeface="+mn-ea"/>
                        </a:rPr>
                        <a:t>条款要求</a:t>
                      </a:r>
                      <a:endParaRPr lang="zh-CN" altLang="en-US" sz="800">
                        <a:solidFill>
                          <a:srgbClr val="FF0000"/>
                        </a:solidFill>
                        <a:latin typeface="微软雅黑" panose="020B0503020204020204" pitchFamily="34" charset="-122"/>
                        <a:ea typeface="微软雅黑" panose="020B0503020204020204" pitchFamily="34" charset="-122"/>
                        <a:sym typeface="+mn-ea"/>
                      </a:endParaRPr>
                    </a:p>
                  </a:txBody>
                  <a:tcPr anchor="ctr" anchorCtr="0"/>
                </a:tc>
                <a:tc>
                  <a:txBody>
                    <a:bodyPr/>
                    <a:p>
                      <a:pPr algn="l" fontAlgn="auto">
                        <a:lnSpc>
                          <a:spcPct val="130000"/>
                        </a:lnSpc>
                        <a:buNone/>
                      </a:pPr>
                      <a:r>
                        <a:rPr lang="zh-CN" altLang="en-US" sz="800">
                          <a:solidFill>
                            <a:srgbClr val="FF0000"/>
                          </a:solidFill>
                          <a:latin typeface="微软雅黑" panose="020B0503020204020204" pitchFamily="34" charset="-122"/>
                          <a:ea typeface="微软雅黑" panose="020B0503020204020204" pitchFamily="34" charset="-122"/>
                        </a:rPr>
                        <a:t>留有相应会议记录。</a:t>
                      </a:r>
                      <a:endParaRPr lang="zh-CN" altLang="en-US" sz="800">
                        <a:solidFill>
                          <a:srgbClr val="FF0000"/>
                        </a:solidFill>
                        <a:latin typeface="微软雅黑" panose="020B0503020204020204" pitchFamily="34" charset="-122"/>
                        <a:ea typeface="微软雅黑" panose="020B0503020204020204" pitchFamily="34" charset="-122"/>
                      </a:endParaRPr>
                    </a:p>
                  </a:txBody>
                  <a:tcPr anchor="ctr" anchorCtr="0"/>
                </a:tc>
              </a:tr>
              <a:tr h="285115">
                <a:tc gridSpan="2">
                  <a:txBody>
                    <a:bodyPr/>
                    <a:p>
                      <a:pPr algn="ctr">
                        <a:buNone/>
                      </a:pPr>
                      <a:r>
                        <a:rPr lang="en-US" altLang="zh-CN" sz="1200" b="1">
                          <a:solidFill>
                            <a:schemeClr val="lt1"/>
                          </a:solidFill>
                          <a:latin typeface="微软雅黑" panose="020B0503020204020204" pitchFamily="34" charset="-122"/>
                          <a:ea typeface="微软雅黑" panose="020B0503020204020204" pitchFamily="34" charset="-122"/>
                          <a:sym typeface="+mn-ea"/>
                        </a:rPr>
                        <a:t>2.4</a:t>
                      </a:r>
                      <a:r>
                        <a:rPr lang="zh-CN" altLang="en-US" sz="1200" b="1">
                          <a:solidFill>
                            <a:schemeClr val="lt1"/>
                          </a:solidFill>
                          <a:latin typeface="微软雅黑" panose="020B0503020204020204" pitchFamily="34" charset="-122"/>
                          <a:ea typeface="微软雅黑" panose="020B0503020204020204" pitchFamily="34" charset="-122"/>
                          <a:sym typeface="+mn-ea"/>
                        </a:rPr>
                        <a:t>安全文件</a:t>
                      </a:r>
                      <a:endParaRPr lang="zh-CN" altLang="en-US" sz="1200" b="1">
                        <a:solidFill>
                          <a:schemeClr val="lt1"/>
                        </a:solidFill>
                        <a:latin typeface="微软雅黑" panose="020B0503020204020204" pitchFamily="34" charset="-122"/>
                        <a:ea typeface="微软雅黑" panose="020B0503020204020204" pitchFamily="34" charset="-122"/>
                        <a:sym typeface="+mn-ea"/>
                      </a:endParaRPr>
                    </a:p>
                  </a:txBody>
                  <a:tcPr anchor="ctr" anchorCtr="0">
                    <a:solidFill>
                      <a:srgbClr val="5B9BD5"/>
                    </a:solidFill>
                  </a:tcPr>
                </a:tc>
                <a:tc hMerge="1">
                  <a:tcPr anchor="ctr" anchorCtr="0"/>
                </a:tc>
              </a:tr>
              <a:tr h="248285">
                <a:tc>
                  <a:txBody>
                    <a:bodyPr/>
                    <a:p>
                      <a:pPr algn="ctr">
                        <a:buNone/>
                      </a:pPr>
                      <a:r>
                        <a:rPr lang="zh-CN" altLang="en-US" sz="800">
                          <a:latin typeface="微软雅黑" panose="020B0503020204020204" pitchFamily="34" charset="-122"/>
                          <a:ea typeface="微软雅黑" panose="020B0503020204020204" pitchFamily="34" charset="-122"/>
                        </a:rPr>
                        <a:t>条款</a:t>
                      </a:r>
                      <a:r>
                        <a:rPr lang="en-US" altLang="zh-CN" sz="800">
                          <a:latin typeface="微软雅黑" panose="020B0503020204020204" pitchFamily="34" charset="-122"/>
                          <a:ea typeface="微软雅黑" panose="020B0503020204020204" pitchFamily="34" charset="-122"/>
                          <a:sym typeface="+mn-ea"/>
                        </a:rPr>
                        <a:t>2.4.</a:t>
                      </a:r>
                      <a:r>
                        <a:rPr lang="en-US" sz="800">
                          <a:latin typeface="微软雅黑" panose="020B0503020204020204" pitchFamily="34" charset="-122"/>
                          <a:ea typeface="微软雅黑" panose="020B0503020204020204" pitchFamily="34" charset="-122"/>
                          <a:sym typeface="+mn-ea"/>
                        </a:rPr>
                        <a:t>1</a:t>
                      </a:r>
                      <a:endParaRPr lang="en-US" sz="800">
                        <a:latin typeface="微软雅黑" panose="020B0503020204020204" pitchFamily="34" charset="-122"/>
                        <a:ea typeface="微软雅黑" panose="020B0503020204020204" pitchFamily="34" charset="-122"/>
                      </a:endParaRPr>
                    </a:p>
                  </a:txBody>
                  <a:tcPr anchor="ctr" anchorCtr="0"/>
                </a:tc>
                <a:tc>
                  <a:txBody>
                    <a:bodyPr/>
                    <a:p>
                      <a:pPr algn="l">
                        <a:buNone/>
                      </a:pPr>
                      <a:r>
                        <a:rPr sz="800">
                          <a:latin typeface="微软雅黑" panose="020B0503020204020204" pitchFamily="34" charset="-122"/>
                          <a:ea typeface="微软雅黑" panose="020B0503020204020204" pitchFamily="34" charset="-122"/>
                        </a:rPr>
                        <a:t>收集地方政府、上级单位下发的适用于本项目的安全文件，建立安全文件管理台帐；根据文件要求组织宣贯、传达，部署、落实相关工作要求</a:t>
                      </a:r>
                      <a:endParaRPr sz="800">
                        <a:latin typeface="微软雅黑" panose="020B0503020204020204" pitchFamily="34" charset="-122"/>
                        <a:ea typeface="微软雅黑" panose="020B0503020204020204" pitchFamily="34" charset="-122"/>
                      </a:endParaRPr>
                    </a:p>
                  </a:txBody>
                  <a:tcPr anchor="ctr" anchorCtr="0"/>
                </a:tc>
              </a:tr>
              <a:tr h="259080">
                <a:tc>
                  <a:txBody>
                    <a:bodyPr/>
                    <a:p>
                      <a:pPr algn="ctr" fontAlgn="auto">
                        <a:lnSpc>
                          <a:spcPct val="130000"/>
                        </a:lnSpc>
                        <a:buNone/>
                      </a:pPr>
                      <a:r>
                        <a:rPr lang="zh-CN" altLang="en-US" sz="800">
                          <a:solidFill>
                            <a:srgbClr val="FF0000"/>
                          </a:solidFill>
                          <a:latin typeface="微软雅黑" panose="020B0503020204020204" pitchFamily="34" charset="-122"/>
                          <a:ea typeface="微软雅黑" panose="020B0503020204020204" pitchFamily="34" charset="-122"/>
                        </a:rPr>
                        <a:t>条款要求</a:t>
                      </a:r>
                      <a:endParaRPr lang="zh-CN" altLang="en-US" sz="8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en-US" altLang="zh-CN" sz="800">
                          <a:solidFill>
                            <a:srgbClr val="FF0000"/>
                          </a:solidFill>
                          <a:latin typeface="微软雅黑" panose="020B0503020204020204" pitchFamily="34" charset="-122"/>
                          <a:ea typeface="微软雅黑" panose="020B0503020204020204" pitchFamily="34" charset="-122"/>
                        </a:rPr>
                        <a:t>1.</a:t>
                      </a:r>
                      <a:r>
                        <a:rPr lang="zh-CN" altLang="en-US" sz="800">
                          <a:solidFill>
                            <a:srgbClr val="FF0000"/>
                          </a:solidFill>
                          <a:latin typeface="微软雅黑" panose="020B0503020204020204" pitchFamily="34" charset="-122"/>
                          <a:ea typeface="微软雅黑" panose="020B0503020204020204" pitchFamily="34" charset="-122"/>
                        </a:rPr>
                        <a:t>分别建立地方政府、区域安全文件台账</a:t>
                      </a:r>
                      <a:r>
                        <a:rPr lang="zh-CN" altLang="en-US" sz="800">
                          <a:solidFill>
                            <a:srgbClr val="FF0000"/>
                          </a:solidFill>
                          <a:latin typeface="微软雅黑" panose="020B0503020204020204" pitchFamily="34" charset="-122"/>
                          <a:ea typeface="微软雅黑" panose="020B0503020204020204" pitchFamily="34" charset="-122"/>
                          <a:sym typeface="+mn-ea"/>
                        </a:rPr>
                        <a:t>；</a:t>
                      </a:r>
                      <a:r>
                        <a:rPr lang="en-US" altLang="zh-CN" sz="800">
                          <a:solidFill>
                            <a:srgbClr val="FF0000"/>
                          </a:solidFill>
                          <a:latin typeface="微软雅黑" panose="020B0503020204020204" pitchFamily="34" charset="-122"/>
                          <a:ea typeface="微软雅黑" panose="020B0503020204020204" pitchFamily="34" charset="-122"/>
                        </a:rPr>
                        <a:t>2.</a:t>
                      </a:r>
                      <a:r>
                        <a:rPr lang="zh-CN" altLang="en-US" sz="800">
                          <a:solidFill>
                            <a:srgbClr val="FF0000"/>
                          </a:solidFill>
                          <a:latin typeface="微软雅黑" panose="020B0503020204020204" pitchFamily="34" charset="-122"/>
                          <a:ea typeface="微软雅黑" panose="020B0503020204020204" pitchFamily="34" charset="-122"/>
                          <a:sym typeface="+mn-ea"/>
                        </a:rPr>
                        <a:t>落实</a:t>
                      </a:r>
                      <a:r>
                        <a:rPr lang="zh-CN" altLang="en-US" sz="800">
                          <a:solidFill>
                            <a:srgbClr val="FF0000"/>
                          </a:solidFill>
                          <a:latin typeface="微软雅黑" panose="020B0503020204020204" pitchFamily="34" charset="-122"/>
                          <a:ea typeface="微软雅黑" panose="020B0503020204020204" pitchFamily="34" charset="-122"/>
                        </a:rPr>
                        <a:t>文件相关要求的相关资料记录齐全；</a:t>
                      </a:r>
                      <a:endParaRPr lang="zh-CN" altLang="en-US" sz="800">
                        <a:solidFill>
                          <a:srgbClr val="FF0000"/>
                        </a:solidFill>
                        <a:latin typeface="微软雅黑" panose="020B0503020204020204" pitchFamily="34" charset="-122"/>
                        <a:ea typeface="微软雅黑" panose="020B0503020204020204" pitchFamily="34" charset="-122"/>
                      </a:endParaRPr>
                    </a:p>
                  </a:txBody>
                  <a:tcPr anchor="ctr" anchorCtr="0"/>
                </a:tc>
              </a:tr>
              <a:tr h="285115">
                <a:tc gridSpan="2">
                  <a:txBody>
                    <a:bodyPr/>
                    <a:p>
                      <a:pPr algn="ctr">
                        <a:buNone/>
                      </a:pPr>
                      <a:r>
                        <a:rPr lang="en-US" altLang="zh-CN" sz="1200" b="1">
                          <a:solidFill>
                            <a:schemeClr val="lt1"/>
                          </a:solidFill>
                          <a:latin typeface="微软雅黑" panose="020B0503020204020204" pitchFamily="34" charset="-122"/>
                          <a:ea typeface="微软雅黑" panose="020B0503020204020204" pitchFamily="34" charset="-122"/>
                          <a:sym typeface="+mn-ea"/>
                        </a:rPr>
                        <a:t>2.5</a:t>
                      </a:r>
                      <a:r>
                        <a:rPr lang="zh-CN" altLang="en-US" sz="1200" b="1">
                          <a:solidFill>
                            <a:schemeClr val="lt1"/>
                          </a:solidFill>
                          <a:latin typeface="微软雅黑" panose="020B0503020204020204" pitchFamily="34" charset="-122"/>
                          <a:ea typeface="微软雅黑" panose="020B0503020204020204" pitchFamily="34" charset="-122"/>
                          <a:sym typeface="+mn-ea"/>
                        </a:rPr>
                        <a:t>文档管理</a:t>
                      </a:r>
                      <a:endParaRPr lang="zh-CN" altLang="en-US" sz="1200" b="1">
                        <a:solidFill>
                          <a:schemeClr val="lt1"/>
                        </a:solidFill>
                        <a:latin typeface="微软雅黑" panose="020B0503020204020204" pitchFamily="34" charset="-122"/>
                        <a:ea typeface="微软雅黑" panose="020B0503020204020204" pitchFamily="34" charset="-122"/>
                        <a:sym typeface="+mn-ea"/>
                      </a:endParaRPr>
                    </a:p>
                  </a:txBody>
                  <a:tcPr anchor="ctr" anchorCtr="0">
                    <a:solidFill>
                      <a:srgbClr val="5B9BD5"/>
                    </a:solidFill>
                  </a:tcPr>
                </a:tc>
                <a:tc hMerge="1">
                  <a:tcPr anchor="ctr" anchorCtr="0"/>
                </a:tc>
              </a:tr>
              <a:tr h="248920">
                <a:tc>
                  <a:txBody>
                    <a:bodyPr/>
                    <a:p>
                      <a:pPr algn="ctr">
                        <a:buNone/>
                      </a:pPr>
                      <a:r>
                        <a:rPr lang="zh-CN" altLang="en-US" sz="800">
                          <a:latin typeface="微软雅黑" panose="020B0503020204020204" pitchFamily="34" charset="-122"/>
                          <a:ea typeface="微软雅黑" panose="020B0503020204020204" pitchFamily="34" charset="-122"/>
                        </a:rPr>
                        <a:t>条款</a:t>
                      </a:r>
                      <a:r>
                        <a:rPr lang="en-US" altLang="zh-CN" sz="800">
                          <a:latin typeface="微软雅黑" panose="020B0503020204020204" pitchFamily="34" charset="-122"/>
                          <a:ea typeface="微软雅黑" panose="020B0503020204020204" pitchFamily="34" charset="-122"/>
                          <a:sym typeface="+mn-ea"/>
                        </a:rPr>
                        <a:t>2.5.</a:t>
                      </a:r>
                      <a:r>
                        <a:rPr lang="en-US" sz="800">
                          <a:latin typeface="微软雅黑" panose="020B0503020204020204" pitchFamily="34" charset="-122"/>
                          <a:ea typeface="微软雅黑" panose="020B0503020204020204" pitchFamily="34" charset="-122"/>
                          <a:sym typeface="+mn-ea"/>
                        </a:rPr>
                        <a:t>1</a:t>
                      </a:r>
                      <a:endParaRPr lang="en-US" sz="800">
                        <a:latin typeface="微软雅黑" panose="020B0503020204020204" pitchFamily="34" charset="-122"/>
                        <a:ea typeface="微软雅黑" panose="020B0503020204020204" pitchFamily="34" charset="-122"/>
                      </a:endParaRPr>
                    </a:p>
                  </a:txBody>
                  <a:tcPr anchor="ctr" anchorCtr="0"/>
                </a:tc>
                <a:tc>
                  <a:txBody>
                    <a:bodyPr/>
                    <a:p>
                      <a:pPr algn="l">
                        <a:buNone/>
                      </a:pPr>
                      <a:r>
                        <a:rPr sz="800">
                          <a:latin typeface="微软雅黑" panose="020B0503020204020204" pitchFamily="34" charset="-122"/>
                          <a:ea typeface="微软雅黑" panose="020B0503020204020204" pitchFamily="34" charset="-122"/>
                        </a:rPr>
                        <a:t>建立健全安全管理记录文档和电子档案；建立、完善安全管理标准化管理档案；制定文件目录清单；定期对分包单位资料档案进行检查</a:t>
                      </a:r>
                      <a:endParaRPr sz="800">
                        <a:latin typeface="微软雅黑" panose="020B0503020204020204" pitchFamily="34" charset="-122"/>
                        <a:ea typeface="微软雅黑" panose="020B0503020204020204" pitchFamily="34" charset="-122"/>
                      </a:endParaRPr>
                    </a:p>
                  </a:txBody>
                  <a:tcPr anchor="ctr" anchorCtr="0"/>
                </a:tc>
              </a:tr>
              <a:tr h="273050">
                <a:tc>
                  <a:txBody>
                    <a:bodyPr/>
                    <a:p>
                      <a:pPr algn="ctr" fontAlgn="auto">
                        <a:lnSpc>
                          <a:spcPct val="130000"/>
                        </a:lnSpc>
                        <a:buNone/>
                      </a:pPr>
                      <a:r>
                        <a:rPr lang="zh-CN" altLang="en-US" sz="800">
                          <a:solidFill>
                            <a:srgbClr val="FF0000"/>
                          </a:solidFill>
                          <a:latin typeface="微软雅黑" panose="020B0503020204020204" pitchFamily="34" charset="-122"/>
                          <a:ea typeface="微软雅黑" panose="020B0503020204020204" pitchFamily="34" charset="-122"/>
                        </a:rPr>
                        <a:t>条款要求</a:t>
                      </a:r>
                      <a:endParaRPr lang="zh-CN" altLang="en-US" sz="800">
                        <a:solidFill>
                          <a:srgbClr val="FF0000"/>
                        </a:solidFill>
                        <a:latin typeface="微软雅黑" panose="020B0503020204020204" pitchFamily="34" charset="-122"/>
                        <a:ea typeface="微软雅黑" panose="020B0503020204020204" pitchFamily="34" charset="-122"/>
                      </a:endParaRPr>
                    </a:p>
                  </a:txBody>
                  <a:tcPr anchor="ctr" anchorCtr="0"/>
                </a:tc>
                <a:tc>
                  <a:txBody>
                    <a:bodyPr/>
                    <a:p>
                      <a:pPr algn="l" fontAlgn="auto">
                        <a:lnSpc>
                          <a:spcPct val="130000"/>
                        </a:lnSpc>
                        <a:buNone/>
                      </a:pPr>
                      <a:r>
                        <a:rPr lang="en-US" altLang="zh-CN" sz="800">
                          <a:solidFill>
                            <a:srgbClr val="FF0000"/>
                          </a:solidFill>
                          <a:latin typeface="微软雅黑" panose="020B0503020204020204" pitchFamily="34" charset="-122"/>
                          <a:ea typeface="微软雅黑" panose="020B0503020204020204" pitchFamily="34" charset="-122"/>
                        </a:rPr>
                        <a:t>1.</a:t>
                      </a:r>
                      <a:r>
                        <a:rPr lang="zh-CN" altLang="en-US" sz="800">
                          <a:solidFill>
                            <a:srgbClr val="FF0000"/>
                          </a:solidFill>
                          <a:latin typeface="微软雅黑" panose="020B0503020204020204" pitchFamily="34" charset="-122"/>
                          <a:ea typeface="微软雅黑" panose="020B0503020204020204" pitchFamily="34" charset="-122"/>
                        </a:rPr>
                        <a:t> 建立安全标准化档案（电子档或纸质档）；</a:t>
                      </a:r>
                      <a:r>
                        <a:rPr lang="en-US" altLang="zh-CN" sz="800">
                          <a:solidFill>
                            <a:srgbClr val="FF0000"/>
                          </a:solidFill>
                          <a:latin typeface="微软雅黑" panose="020B0503020204020204" pitchFamily="34" charset="-122"/>
                          <a:ea typeface="微软雅黑" panose="020B0503020204020204" pitchFamily="34" charset="-122"/>
                        </a:rPr>
                        <a:t>2.</a:t>
                      </a:r>
                      <a:r>
                        <a:rPr lang="zh-CN" altLang="en-US" sz="800">
                          <a:solidFill>
                            <a:srgbClr val="FF0000"/>
                          </a:solidFill>
                          <a:latin typeface="微软雅黑" panose="020B0503020204020204" pitchFamily="34" charset="-122"/>
                          <a:ea typeface="微软雅黑" panose="020B0503020204020204" pitchFamily="34" charset="-122"/>
                        </a:rPr>
                        <a:t>完善安全标准化档案；</a:t>
                      </a:r>
                      <a:r>
                        <a:rPr lang="en-US" altLang="zh-CN" sz="800">
                          <a:solidFill>
                            <a:srgbClr val="FF0000"/>
                          </a:solidFill>
                          <a:latin typeface="微软雅黑" panose="020B0503020204020204" pitchFamily="34" charset="-122"/>
                          <a:ea typeface="微软雅黑" panose="020B0503020204020204" pitchFamily="34" charset="-122"/>
                        </a:rPr>
                        <a:t>3.</a:t>
                      </a:r>
                      <a:r>
                        <a:rPr lang="zh-CN" altLang="en-US" sz="800">
                          <a:solidFill>
                            <a:srgbClr val="FF0000"/>
                          </a:solidFill>
                          <a:latin typeface="微软雅黑" panose="020B0503020204020204" pitchFamily="34" charset="-122"/>
                          <a:ea typeface="微软雅黑" panose="020B0503020204020204" pitchFamily="34" charset="-122"/>
                        </a:rPr>
                        <a:t>制定文件目录清单；</a:t>
                      </a:r>
                      <a:r>
                        <a:rPr lang="en-US" altLang="zh-CN" sz="800">
                          <a:solidFill>
                            <a:srgbClr val="FF0000"/>
                          </a:solidFill>
                          <a:latin typeface="微软雅黑" panose="020B0503020204020204" pitchFamily="34" charset="-122"/>
                          <a:ea typeface="微软雅黑" panose="020B0503020204020204" pitchFamily="34" charset="-122"/>
                        </a:rPr>
                        <a:t>4.</a:t>
                      </a:r>
                      <a:r>
                        <a:rPr lang="zh-CN" altLang="en-US" sz="800">
                          <a:solidFill>
                            <a:srgbClr val="FF0000"/>
                          </a:solidFill>
                          <a:latin typeface="微软雅黑" panose="020B0503020204020204" pitchFamily="34" charset="-122"/>
                          <a:ea typeface="微软雅黑" panose="020B0503020204020204" pitchFamily="34" charset="-122"/>
                        </a:rPr>
                        <a:t>定期检查分包单位，留存记录；</a:t>
                      </a:r>
                      <a:endParaRPr lang="zh-CN" altLang="en-US" sz="800">
                        <a:solidFill>
                          <a:srgbClr val="FF0000"/>
                        </a:solidFill>
                        <a:latin typeface="微软雅黑" panose="020B0503020204020204" pitchFamily="34" charset="-122"/>
                        <a:ea typeface="微软雅黑" panose="020B0503020204020204" pitchFamily="34" charset="-122"/>
                      </a:endParaRPr>
                    </a:p>
                  </a:txBody>
                  <a:tcPr anchor="ctr" anchorCtr="0"/>
                </a:tc>
              </a:tr>
            </a:tbl>
          </a:graphicData>
        </a:graphic>
      </p:graphicFrame>
    </p:spTree>
  </p:cSld>
  <p:clrMapOvr>
    <a:masterClrMapping/>
  </p:clrMapOvr>
  <p:transition spd="slow" advClick="0" advTm="8000">
    <p:random/>
  </p:transition>
  <p:timing>
    <p:tnLst>
      <p:par>
        <p:cTn id="1" dur="indefinite" restart="never" nodeType="tmRoot"/>
      </p:par>
    </p:tnLst>
  </p:timing>
</p:sld>
</file>

<file path=ppt/tags/tag1.xml><?xml version="1.0" encoding="utf-8"?>
<p:tagLst xmlns:p="http://schemas.openxmlformats.org/presentationml/2006/main">
  <p:tag name="KSO_WM_UNIT_TABLE_BEAUTIFY" val="smartTable{9d0d9192-3a6d-4355-8c5e-c4511e4337b5}"/>
</p:tagLst>
</file>

<file path=ppt/tags/tag10.xml><?xml version="1.0" encoding="utf-8"?>
<p:tagLst xmlns:p="http://schemas.openxmlformats.org/presentationml/2006/main">
  <p:tag name="KSO_WM_UNIT_TABLE_BEAUTIFY" val="smartTable{cba5c7d8-2f03-41c2-b2d5-396fd395cddf}"/>
  <p:tag name="TABLE_ENDDRAG_ORIGIN_RECT" val="658*317"/>
  <p:tag name="TABLE_ENDDRAG_RECT" val="29*46*658*317"/>
</p:tagLst>
</file>

<file path=ppt/tags/tag11.xml><?xml version="1.0" encoding="utf-8"?>
<p:tagLst xmlns:p="http://schemas.openxmlformats.org/presentationml/2006/main">
  <p:tag name="KSO_WM_UNIT_TABLE_BEAUTIFY" val="smartTable{5572b89c-cbd0-487d-bfba-7b5a837dba33}"/>
</p:tagLst>
</file>

<file path=ppt/tags/tag12.xml><?xml version="1.0" encoding="utf-8"?>
<p:tagLst xmlns:p="http://schemas.openxmlformats.org/presentationml/2006/main">
  <p:tag name="KSO_WM_UNIT_TABLE_BEAUTIFY" val="smartTable{e2a7421e-a304-4e33-a262-a427957148f2}"/>
  <p:tag name="TABLE_ENDDRAG_ORIGIN_RECT" val="658*313"/>
  <p:tag name="TABLE_ENDDRAG_RECT" val="25*49*658*313"/>
</p:tagLst>
</file>

<file path=ppt/tags/tag13.xml><?xml version="1.0" encoding="utf-8"?>
<p:tagLst xmlns:p="http://schemas.openxmlformats.org/presentationml/2006/main">
  <p:tag name="KSO_WM_UNIT_TABLE_BEAUTIFY" val="smartTable{f66422ea-3324-4907-9041-2772e85a707b}"/>
  <p:tag name="TABLE_ENDDRAG_ORIGIN_RECT" val="658*290"/>
  <p:tag name="TABLE_ENDDRAG_RECT" val="32*71*658*290"/>
</p:tagLst>
</file>

<file path=ppt/tags/tag14.xml><?xml version="1.0" encoding="utf-8"?>
<p:tagLst xmlns:p="http://schemas.openxmlformats.org/presentationml/2006/main">
  <p:tag name="KSO_WM_UNIT_TABLE_BEAUTIFY" val="smartTable{4b29a067-b4e0-4d38-b228-189c6ba58206}"/>
</p:tagLst>
</file>

<file path=ppt/tags/tag15.xml><?xml version="1.0" encoding="utf-8"?>
<p:tagLst xmlns:p="http://schemas.openxmlformats.org/presentationml/2006/main">
  <p:tag name="KSO_WM_UNIT_TABLE_BEAUTIFY" val="smartTable{e7a414df-ccef-4133-9a51-2dca12be2200}"/>
</p:tagLst>
</file>

<file path=ppt/tags/tag16.xml><?xml version="1.0" encoding="utf-8"?>
<p:tagLst xmlns:p="http://schemas.openxmlformats.org/presentationml/2006/main">
  <p:tag name="KSO_WM_UNIT_TABLE_BEAUTIFY" val="smartTable{b82bc5b4-81a8-404b-b627-340b7a847d61}"/>
</p:tagLst>
</file>

<file path=ppt/tags/tag17.xml><?xml version="1.0" encoding="utf-8"?>
<p:tagLst xmlns:p="http://schemas.openxmlformats.org/presentationml/2006/main">
  <p:tag name="KSO_WM_UNIT_TABLE_BEAUTIFY" val="smartTable{6a32c1cd-732c-479a-a65c-d6b7a6b4a670}"/>
</p:tagLst>
</file>

<file path=ppt/tags/tag18.xml><?xml version="1.0" encoding="utf-8"?>
<p:tagLst xmlns:p="http://schemas.openxmlformats.org/presentationml/2006/main">
  <p:tag name="KSO_WM_UNIT_TABLE_BEAUTIFY" val="smartTable{92cf9b90-d8c6-4b3f-b94a-cbfac795d74f}"/>
</p:tagLst>
</file>

<file path=ppt/tags/tag19.xml><?xml version="1.0" encoding="utf-8"?>
<p:tagLst xmlns:p="http://schemas.openxmlformats.org/presentationml/2006/main">
  <p:tag name="KSO_WM_UNIT_TABLE_BEAUTIFY" val="smartTable{21047a67-328f-41b4-ba5e-4862db5b09c7}"/>
</p:tagLst>
</file>

<file path=ppt/tags/tag2.xml><?xml version="1.0" encoding="utf-8"?>
<p:tagLst xmlns:p="http://schemas.openxmlformats.org/presentationml/2006/main">
  <p:tag name="KSO_WM_UNIT_TABLE_BEAUTIFY" val="smartTable{6f51647a-fde3-43a1-bcbb-32000df3f18f}"/>
  <p:tag name="TABLE_ENDDRAG_ORIGIN_RECT" val="658*277"/>
  <p:tag name="TABLE_ENDDRAG_RECT" val="32*71*658*277"/>
</p:tagLst>
</file>

<file path=ppt/tags/tag3.xml><?xml version="1.0" encoding="utf-8"?>
<p:tagLst xmlns:p="http://schemas.openxmlformats.org/presentationml/2006/main">
  <p:tag name="KSO_WM_UNIT_TABLE_BEAUTIFY" val="smartTable{0d528340-7cb6-438b-bc4d-68345847cc5a}"/>
</p:tagLst>
</file>

<file path=ppt/tags/tag4.xml><?xml version="1.0" encoding="utf-8"?>
<p:tagLst xmlns:p="http://schemas.openxmlformats.org/presentationml/2006/main">
  <p:tag name="KSO_WM_UNIT_TABLE_BEAUTIFY" val="smartTable{23833902-ae4e-40d3-a633-4181d77095ba}"/>
</p:tagLst>
</file>

<file path=ppt/tags/tag5.xml><?xml version="1.0" encoding="utf-8"?>
<p:tagLst xmlns:p="http://schemas.openxmlformats.org/presentationml/2006/main">
  <p:tag name="KSO_WM_UNIT_TABLE_BEAUTIFY" val="smartTable{6c27e8dd-88a1-4351-a674-b0fb671cae10}"/>
</p:tagLst>
</file>

<file path=ppt/tags/tag6.xml><?xml version="1.0" encoding="utf-8"?>
<p:tagLst xmlns:p="http://schemas.openxmlformats.org/presentationml/2006/main">
  <p:tag name="KSO_WM_UNIT_TABLE_BEAUTIFY" val="smartTable{b2248b42-5c42-4a8a-9833-10286f8cffed}"/>
</p:tagLst>
</file>

<file path=ppt/tags/tag7.xml><?xml version="1.0" encoding="utf-8"?>
<p:tagLst xmlns:p="http://schemas.openxmlformats.org/presentationml/2006/main">
  <p:tag name="KSO_WM_UNIT_TABLE_BEAUTIFY" val="smartTable{b4328b8b-1d95-4661-bb3a-b3bc0c5709c5}"/>
  <p:tag name="TABLE_ENDDRAG_ORIGIN_RECT" val="658*295"/>
  <p:tag name="TABLE_ENDDRAG_RECT" val="30*65*658*295"/>
</p:tagLst>
</file>

<file path=ppt/tags/tag8.xml><?xml version="1.0" encoding="utf-8"?>
<p:tagLst xmlns:p="http://schemas.openxmlformats.org/presentationml/2006/main">
  <p:tag name="KSO_WM_UNIT_TABLE_BEAUTIFY" val="smartTable{4f883d47-a631-4557-8183-34d0949587be}"/>
  <p:tag name="TABLE_ENDDRAG_ORIGIN_RECT" val="658*101"/>
  <p:tag name="TABLE_ENDDRAG_RECT" val="29*43*658*101"/>
</p:tagLst>
</file>

<file path=ppt/tags/tag9.xml><?xml version="1.0" encoding="utf-8"?>
<p:tagLst xmlns:p="http://schemas.openxmlformats.org/presentationml/2006/main">
  <p:tag name="KSO_WM_UNIT_TABLE_BEAUTIFY" val="smartTable{4a1eaccb-57b4-4a09-a0a5-16f5904ee22a}"/>
  <p:tag name="TABLE_ENDDRAG_ORIGIN_RECT" val="658*188"/>
  <p:tag name="TABLE_ENDDRAG_RECT" val="30*154*658*18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9587</Words>
  <Application>WPS 演示</Application>
  <PresentationFormat>全屏显示(16:9)</PresentationFormat>
  <Paragraphs>936</Paragraphs>
  <Slides>23</Slides>
  <Notes>19</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23</vt:i4>
      </vt:variant>
    </vt:vector>
  </HeadingPairs>
  <TitlesOfParts>
    <vt:vector size="37" baseType="lpstr">
      <vt:lpstr>Arial</vt:lpstr>
      <vt:lpstr>宋体</vt:lpstr>
      <vt:lpstr>Wingdings</vt:lpstr>
      <vt:lpstr>Calibri</vt:lpstr>
      <vt:lpstr>Calibri Light</vt:lpstr>
      <vt:lpstr>Calibri</vt:lpstr>
      <vt:lpstr>微软雅黑</vt:lpstr>
      <vt:lpstr>Vijaya</vt:lpstr>
      <vt:lpstr>Segoe Print</vt:lpstr>
      <vt:lpstr>新宋体</vt:lpstr>
      <vt:lpstr>Arial Unicode MS</vt:lpstr>
      <vt:lpstr>等线</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微软中国</dc:creator>
  <cp:lastModifiedBy>直角丶转弯</cp:lastModifiedBy>
  <cp:revision>1242</cp:revision>
  <dcterms:created xsi:type="dcterms:W3CDTF">2017-12-11T07:37:00Z</dcterms:created>
  <dcterms:modified xsi:type="dcterms:W3CDTF">2021-02-25T10:20:17Z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2052-11.1.0.10314</vt:lpwstr>
  </property>
</Properties>
</file>